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0" r:id="rId2"/>
    <p:sldId id="262" r:id="rId3"/>
    <p:sldId id="295" r:id="rId4"/>
    <p:sldId id="299" r:id="rId5"/>
    <p:sldId id="302" r:id="rId6"/>
    <p:sldId id="257" r:id="rId7"/>
    <p:sldId id="303" r:id="rId8"/>
    <p:sldId id="300" r:id="rId9"/>
    <p:sldId id="318" r:id="rId10"/>
    <p:sldId id="306" r:id="rId11"/>
    <p:sldId id="307" r:id="rId12"/>
    <p:sldId id="320" r:id="rId13"/>
    <p:sldId id="301" r:id="rId14"/>
    <p:sldId id="304" r:id="rId15"/>
    <p:sldId id="309" r:id="rId16"/>
    <p:sldId id="316" r:id="rId17"/>
    <p:sldId id="305" r:id="rId18"/>
    <p:sldId id="310" r:id="rId19"/>
    <p:sldId id="311" r:id="rId20"/>
    <p:sldId id="314" r:id="rId21"/>
    <p:sldId id="312" r:id="rId22"/>
    <p:sldId id="319" r:id="rId23"/>
    <p:sldId id="313" r:id="rId24"/>
    <p:sldId id="315" r:id="rId25"/>
    <p:sldId id="317" r:id="rId26"/>
    <p:sldId id="283" r:id="rId27"/>
    <p:sldId id="298" r:id="rId28"/>
    <p:sldId id="284" r:id="rId29"/>
    <p:sldId id="285" r:id="rId30"/>
    <p:sldId id="286" r:id="rId31"/>
    <p:sldId id="287" r:id="rId32"/>
    <p:sldId id="321" r:id="rId33"/>
    <p:sldId id="288" r:id="rId34"/>
    <p:sldId id="289" r:id="rId35"/>
    <p:sldId id="290" r:id="rId36"/>
    <p:sldId id="291" r:id="rId37"/>
    <p:sldId id="297" r:id="rId38"/>
    <p:sldId id="293" r:id="rId39"/>
    <p:sldId id="294" r:id="rId40"/>
    <p:sldId id="280" r:id="rId41"/>
    <p:sldId id="279" r:id="rId42"/>
    <p:sldId id="296"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A8B"/>
    <a:srgbClr val="867E73"/>
    <a:srgbClr val="8A8A4D"/>
    <a:srgbClr val="FF747E"/>
    <a:srgbClr val="3D150A"/>
    <a:srgbClr val="5E2F15"/>
    <a:srgbClr val="7A3F20"/>
    <a:srgbClr val="032767"/>
    <a:srgbClr val="062868"/>
    <a:srgbClr val="666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5096" autoAdjust="0"/>
  </p:normalViewPr>
  <p:slideViewPr>
    <p:cSldViewPr snapToGrid="0">
      <p:cViewPr>
        <p:scale>
          <a:sx n="60" d="100"/>
          <a:sy n="60" d="100"/>
        </p:scale>
        <p:origin x="-106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9CCAA-7C2F-4245-9B23-F4E534BA37BD}" type="datetimeFigureOut">
              <a:rPr lang="en-US" smtClean="0"/>
              <a:pPr/>
              <a:t>4/17/2021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2F0D6-26CB-41C2-BBB5-982BFFA0D9F0}" type="slidenum">
              <a:rPr lang="en-US" smtClean="0"/>
              <a:pPr/>
              <a:t>‹#›</a:t>
            </a:fld>
            <a:endParaRPr lang="en-US"/>
          </a:p>
        </p:txBody>
      </p:sp>
    </p:spTree>
    <p:extLst>
      <p:ext uri="{BB962C8B-B14F-4D97-AF65-F5344CB8AC3E}">
        <p14:creationId xmlns:p14="http://schemas.microsoft.com/office/powerpoint/2010/main" val="26185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latin typeface="Calibri" panose="020F0502020204030204" pitchFamily="34" charset="0"/>
                <a:cs typeface="Calibri" panose="020F0502020204030204" pitchFamily="34" charset="0"/>
              </a:rPr>
              <a:t>They don’t accurately reflect the product or service they’re talking about because they are designed to go after your wallet in the same way as “fake news” aims to dupe your thought processes. You’ll see both positive and negative fake reviews. “Fake positives” are the glowing reports that bear no resemblance to reality. “Fake negatives” are those that persuade you not to eat at a certain restaurant because it’s “known to have cockroaches in the kitchen” or not to go to a particular counsellor because “she ruined my life forever.” Negative fake reviews are written to persuade you not to take action on the product being reviewed. They are written to damage one company’s reputation and generally go on to recommend a different product from a competitor.</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4</a:t>
            </a:fld>
            <a:endParaRPr lang="en-US"/>
          </a:p>
        </p:txBody>
      </p:sp>
    </p:spTree>
    <p:extLst>
      <p:ext uri="{BB962C8B-B14F-4D97-AF65-F5344CB8AC3E}">
        <p14:creationId xmlns:p14="http://schemas.microsoft.com/office/powerpoint/2010/main" val="1159944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Data</a:t>
            </a:r>
            <a:r>
              <a:rPr lang="en-US" b="1" baseline="0" dirty="0" smtClean="0"/>
              <a:t> Cleaning:</a:t>
            </a:r>
            <a:endParaRPr lang="en-GB" b="1" dirty="0" smtClean="0"/>
          </a:p>
          <a:p>
            <a:pPr marL="228600" indent="-228600">
              <a:buFont typeface="+mj-lt"/>
              <a:buAutoNum type="arabicPeriod"/>
            </a:pPr>
            <a:r>
              <a:rPr lang="en-GB" dirty="0" smtClean="0"/>
              <a:t>Missing Data: This situation arises when some data is missing in the data. It can be handled in various ways. </a:t>
            </a:r>
          </a:p>
          <a:p>
            <a:r>
              <a:rPr lang="en-GB" dirty="0" smtClean="0"/>
              <a:t>Some of them are: – </a:t>
            </a:r>
          </a:p>
          <a:p>
            <a:pPr marL="171450" indent="-171450">
              <a:buFont typeface="Arial" panose="020B0604020202020204" pitchFamily="34" charset="0"/>
              <a:buChar char="•"/>
            </a:pPr>
            <a:r>
              <a:rPr lang="en-GB" dirty="0" smtClean="0"/>
              <a:t>Ignore the tuples: This approach is suitable only when the dataset we have is quite large and multiple values are missing within a tuple.</a:t>
            </a:r>
          </a:p>
          <a:p>
            <a:pPr marL="171450" indent="-171450">
              <a:buFont typeface="Arial" panose="020B0604020202020204" pitchFamily="34" charset="0"/>
              <a:buChar char="•"/>
            </a:pPr>
            <a:r>
              <a:rPr lang="en-GB" dirty="0" smtClean="0"/>
              <a:t>Fill the Missing values: There are various ways to do this task. You can choose to fill the missing values manually, by attribute mean or the most probable value. </a:t>
            </a:r>
          </a:p>
          <a:p>
            <a:pPr marL="0" indent="0">
              <a:buFont typeface="+mj-lt"/>
              <a:buNone/>
            </a:pPr>
            <a:endParaRPr lang="en-GB" dirty="0" smtClean="0"/>
          </a:p>
          <a:p>
            <a:pPr marL="228600" indent="-228600">
              <a:buFont typeface="Arial" panose="020B0604020202020204" pitchFamily="34" charset="0"/>
              <a:buAutoNum type="arabicPeriod" startAt="2"/>
            </a:pPr>
            <a:r>
              <a:rPr lang="en-GB" dirty="0" smtClean="0"/>
              <a:t>Noisy Data: Noisy data is a meaningless data that can’t be interpreted by machines. It can be generated due to faulty data collection, data entry errors etc. It can be handled in following ways : </a:t>
            </a:r>
          </a:p>
          <a:p>
            <a:pPr marL="0" indent="0">
              <a:buFont typeface="Arial" panose="020B0604020202020204" pitchFamily="34" charset="0"/>
              <a:buNone/>
            </a:pPr>
            <a:r>
              <a:rPr lang="en-GB" dirty="0" smtClean="0"/>
              <a:t> </a:t>
            </a:r>
          </a:p>
          <a:p>
            <a:pPr marL="171450" indent="-171450">
              <a:buFont typeface="Arial" panose="020B0604020202020204" pitchFamily="34" charset="0"/>
              <a:buChar char="•"/>
            </a:pPr>
            <a:r>
              <a:rPr lang="en-GB" dirty="0" smtClean="0"/>
              <a:t>Binning Method: This method works on sorted data in order to smooth it. The whole data is divided into segments of equal size and then various methods are performed to complete the task. Each segmented is handled separately. One can replace all data in a segment by its mean or boundary values can be used to complete the task. </a:t>
            </a:r>
          </a:p>
          <a:p>
            <a:pPr marL="171450" indent="-171450">
              <a:buFont typeface="Arial" panose="020B0604020202020204" pitchFamily="34" charset="0"/>
              <a:buChar char="•"/>
            </a:pPr>
            <a:r>
              <a:rPr lang="en-GB" dirty="0" smtClean="0"/>
              <a:t>Regression: Here data can be made smooth by fitting it to a regression function. The regression used may be linear (having one independent variable) or multiple (having multiple independent variables). </a:t>
            </a:r>
          </a:p>
          <a:p>
            <a:pPr marL="171450" indent="-171450">
              <a:buFont typeface="Arial" panose="020B0604020202020204" pitchFamily="34" charset="0"/>
              <a:buChar char="•"/>
            </a:pPr>
            <a:r>
              <a:rPr lang="en-GB" dirty="0" smtClean="0"/>
              <a:t>Clustering: This approach groups the similar data in a cluster. The outliers may be undetected or it will fall outside the clusters.</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b="1" dirty="0" smtClean="0"/>
              <a:t>Data Transformation:</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GB" dirty="0" smtClean="0">
                <a:latin typeface="Calibri" panose="020F0502020204030204" pitchFamily="34" charset="0"/>
                <a:cs typeface="Calibri" panose="020F0502020204030204" pitchFamily="34" charset="0"/>
              </a:rPr>
              <a:t>This step is taken in order to transform the data in appropriate forms suitable for mining process. This involves following ways: • Normalization: It is done in order to scale the data values in a specified range (-1.0 to 1.0 or 0.0 to 1.0) • Attribute Selection: In this strategy, new attributes are constructed from the given set of attributes to help the mining process</a:t>
            </a:r>
            <a:endParaRPr lang="en-GB" b="1"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17</a:t>
            </a:fld>
            <a:endParaRPr lang="en-US"/>
          </a:p>
        </p:txBody>
      </p:sp>
    </p:spTree>
    <p:extLst>
      <p:ext uri="{BB962C8B-B14F-4D97-AF65-F5344CB8AC3E}">
        <p14:creationId xmlns:p14="http://schemas.microsoft.com/office/powerpoint/2010/main" val="1439560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dirty="0" smtClean="0"/>
              <a:t>The previous</a:t>
            </a:r>
            <a:r>
              <a:rPr lang="en-US" baseline="0" dirty="0" smtClean="0"/>
              <a:t> step kind of stems the word into the standard form or a minimum representation. So basically all “tenses”, and ways of representation will be gone</a:t>
            </a:r>
            <a:endParaRPr lang="en-GB" sz="1200" b="0" kern="1200" dirty="0" smtClean="0">
              <a:solidFill>
                <a:schemeClr val="tx1"/>
              </a:solidFill>
              <a:effectLst/>
              <a:latin typeface="+mn-lt"/>
              <a:ea typeface="+mn-ea"/>
              <a:cs typeface="+mn-cs"/>
            </a:endParaRPr>
          </a:p>
          <a:p>
            <a:pPr marL="228600" indent="-228600" fontAlgn="base">
              <a:buFont typeface="+mj-lt"/>
              <a:buAutoNum type="arabicPeriod"/>
            </a:pPr>
            <a:r>
              <a:rPr lang="en-GB" sz="1200" b="0" kern="1200" dirty="0" smtClean="0">
                <a:solidFill>
                  <a:schemeClr val="tx1"/>
                </a:solidFill>
                <a:effectLst/>
                <a:latin typeface="+mn-lt"/>
                <a:ea typeface="+mn-ea"/>
                <a:cs typeface="+mn-cs"/>
              </a:rPr>
              <a:t>A one hot encoding is a representation of categorical variables as binary vectors.</a:t>
            </a:r>
          </a:p>
          <a:p>
            <a:pPr marL="228600" indent="-228600" fontAlgn="base">
              <a:buFont typeface="+mj-lt"/>
              <a:buAutoNum type="arabicPeriod"/>
            </a:pPr>
            <a:r>
              <a:rPr lang="en-GB" sz="1200" b="0" kern="1200" dirty="0" smtClean="0">
                <a:solidFill>
                  <a:schemeClr val="tx1"/>
                </a:solidFill>
                <a:effectLst/>
                <a:latin typeface="+mn-lt"/>
                <a:ea typeface="+mn-ea"/>
                <a:cs typeface="+mn-cs"/>
              </a:rPr>
              <a:t>This first requires that the categorical values be mapped to integer values.</a:t>
            </a:r>
          </a:p>
          <a:p>
            <a:pPr marL="228600" indent="-228600" fontAlgn="base">
              <a:buFont typeface="+mj-lt"/>
              <a:buAutoNum type="arabicPeriod"/>
            </a:pPr>
            <a:r>
              <a:rPr lang="en-GB" sz="1200" b="0" kern="1200" dirty="0" smtClean="0">
                <a:solidFill>
                  <a:schemeClr val="tx1"/>
                </a:solidFill>
                <a:effectLst/>
                <a:latin typeface="+mn-lt"/>
                <a:ea typeface="+mn-ea"/>
                <a:cs typeface="+mn-cs"/>
              </a:rPr>
              <a:t>Then, each integer value is represented as a binary vector that is all zero values except the index of the integer, which is marked with a 1.</a:t>
            </a:r>
          </a:p>
          <a:p>
            <a:pPr marL="228600" indent="-228600" fontAlgn="base">
              <a:buFont typeface="+mj-lt"/>
              <a:buAutoNum type="arabicPeriod"/>
            </a:pPr>
            <a:r>
              <a:rPr lang="en-GB" dirty="0" smtClean="0"/>
              <a:t>In natural language processing, a one-hot vector is a 1 N matrix (vector) used to distinguish each word in a vocabulary from every other word in the vocabulary. The vector consists of 0s in all cells with the exception of a single 1 in a cell used uniquely to identify the word. One-hot encoding ensures that machine learning does not assume that higher numbers are more important. For example, the value ’8’ is bigger than the value ’1’, but that does not make ’8’ more important than ’1’. The same is true for words: the value ’New York’ is not more important than ’York’. </a:t>
            </a:r>
            <a:endParaRPr lang="en-GB" sz="1200" b="0" kern="1200" dirty="0" smtClean="0">
              <a:solidFill>
                <a:schemeClr val="tx1"/>
              </a:solidFill>
              <a:effectLst/>
              <a:latin typeface="+mn-lt"/>
              <a:ea typeface="+mn-ea"/>
              <a:cs typeface="+mn-cs"/>
            </a:endParaRPr>
          </a:p>
          <a:p>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21</a:t>
            </a:fld>
            <a:endParaRPr lang="en-US"/>
          </a:p>
        </p:txBody>
      </p:sp>
    </p:spTree>
    <p:extLst>
      <p:ext uri="{BB962C8B-B14F-4D97-AF65-F5344CB8AC3E}">
        <p14:creationId xmlns:p14="http://schemas.microsoft.com/office/powerpoint/2010/main" val="260897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4</a:t>
            </a:r>
            <a:r>
              <a:rPr lang="en-US" baseline="0" dirty="0" smtClean="0"/>
              <a:t> lakh reviews: Training</a:t>
            </a:r>
          </a:p>
          <a:p>
            <a:pPr marL="228600" indent="-228600">
              <a:buFont typeface="+mj-lt"/>
              <a:buAutoNum type="arabicPeriod"/>
            </a:pPr>
            <a:r>
              <a:rPr lang="en-US" baseline="0" dirty="0" smtClean="0"/>
              <a:t>1 lakh reviews: Testing</a:t>
            </a:r>
          </a:p>
          <a:p>
            <a:pPr marL="0" indent="0">
              <a:buFont typeface="+mj-lt"/>
              <a:buNone/>
            </a:pPr>
            <a:r>
              <a:rPr lang="en-US" baseline="0" dirty="0" smtClean="0"/>
              <a:t>3. Highest accuracy with 80-20, tried diff </a:t>
            </a:r>
            <a:r>
              <a:rPr lang="en-US" baseline="0" dirty="0" err="1" smtClean="0"/>
              <a:t>configs</a:t>
            </a:r>
            <a:r>
              <a:rPr lang="en-US" baseline="0" dirty="0" smtClean="0"/>
              <a:t> like 70-30 and 90-10</a:t>
            </a:r>
          </a:p>
          <a:p>
            <a:pPr marL="228600" indent="-228600">
              <a:buFont typeface="+mj-lt"/>
              <a:buAutoNum type="arabicPeriod"/>
            </a:pPr>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23</a:t>
            </a:fld>
            <a:endParaRPr lang="en-US"/>
          </a:p>
        </p:txBody>
      </p:sp>
    </p:spTree>
    <p:extLst>
      <p:ext uri="{BB962C8B-B14F-4D97-AF65-F5344CB8AC3E}">
        <p14:creationId xmlns:p14="http://schemas.microsoft.com/office/powerpoint/2010/main" val="320120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smtClean="0">
                <a:solidFill>
                  <a:schemeClr val="tx1"/>
                </a:solidFill>
                <a:effectLst/>
                <a:latin typeface="+mn-lt"/>
                <a:ea typeface="+mn-ea"/>
                <a:cs typeface="+mn-cs"/>
              </a:rPr>
              <a:t>The whole</a:t>
            </a:r>
            <a:r>
              <a:rPr lang="en-US" sz="1200" b="0" i="0" kern="1200" baseline="0" dirty="0" smtClean="0">
                <a:solidFill>
                  <a:schemeClr val="tx1"/>
                </a:solidFill>
                <a:effectLst/>
                <a:latin typeface="+mn-lt"/>
                <a:ea typeface="+mn-ea"/>
                <a:cs typeface="+mn-cs"/>
              </a:rPr>
              <a:t> dataset is randomly shuffled. So no related data is together.</a:t>
            </a:r>
            <a:endParaRPr lang="en-GB" sz="1200" b="0" i="0" kern="1200" dirty="0" smtClean="0">
              <a:solidFill>
                <a:schemeClr val="tx1"/>
              </a:solidFill>
              <a:effectLst/>
              <a:latin typeface="+mn-lt"/>
              <a:ea typeface="+mn-ea"/>
              <a:cs typeface="+mn-cs"/>
            </a:endParaRPr>
          </a:p>
          <a:p>
            <a:pPr marL="228600" indent="-228600">
              <a:buFont typeface="+mj-lt"/>
              <a:buAutoNum type="arabicPeriod"/>
            </a:pPr>
            <a:r>
              <a:rPr lang="en-GB" sz="1200" b="0" i="0" kern="1200" dirty="0" smtClean="0">
                <a:solidFill>
                  <a:schemeClr val="tx1"/>
                </a:solidFill>
                <a:effectLst/>
                <a:latin typeface="+mn-lt"/>
                <a:ea typeface="+mn-ea"/>
                <a:cs typeface="+mn-cs"/>
              </a:rPr>
              <a:t>The data set is divided into </a:t>
            </a:r>
            <a:r>
              <a:rPr lang="en-GB" sz="1200" b="0" i="1" kern="1200" dirty="0" smtClean="0">
                <a:solidFill>
                  <a:schemeClr val="tx1"/>
                </a:solidFill>
                <a:effectLst/>
                <a:latin typeface="+mn-lt"/>
                <a:ea typeface="+mn-ea"/>
                <a:cs typeface="+mn-cs"/>
              </a:rPr>
              <a:t>k</a:t>
            </a:r>
            <a:r>
              <a:rPr lang="en-GB" sz="1200" b="0" i="0" kern="1200" dirty="0" smtClean="0">
                <a:solidFill>
                  <a:schemeClr val="tx1"/>
                </a:solidFill>
                <a:effectLst/>
                <a:latin typeface="+mn-lt"/>
                <a:ea typeface="+mn-ea"/>
                <a:cs typeface="+mn-cs"/>
              </a:rPr>
              <a:t> subsets, and the holdout method is repeated </a:t>
            </a:r>
            <a:r>
              <a:rPr lang="en-GB" sz="1200" b="0" i="1" kern="1200" dirty="0" smtClean="0">
                <a:solidFill>
                  <a:schemeClr val="tx1"/>
                </a:solidFill>
                <a:effectLst/>
                <a:latin typeface="+mn-lt"/>
                <a:ea typeface="+mn-ea"/>
                <a:cs typeface="+mn-cs"/>
              </a:rPr>
              <a:t>k</a:t>
            </a:r>
            <a:r>
              <a:rPr lang="en-GB" sz="1200" b="0" i="0" kern="1200" dirty="0" smtClean="0">
                <a:solidFill>
                  <a:schemeClr val="tx1"/>
                </a:solidFill>
                <a:effectLst/>
                <a:latin typeface="+mn-lt"/>
                <a:ea typeface="+mn-ea"/>
                <a:cs typeface="+mn-cs"/>
              </a:rPr>
              <a:t> times. Each time, one of the </a:t>
            </a:r>
            <a:r>
              <a:rPr lang="en-GB" sz="1200" b="0" i="1" kern="1200" dirty="0" smtClean="0">
                <a:solidFill>
                  <a:schemeClr val="tx1"/>
                </a:solidFill>
                <a:effectLst/>
                <a:latin typeface="+mn-lt"/>
                <a:ea typeface="+mn-ea"/>
                <a:cs typeface="+mn-cs"/>
              </a:rPr>
              <a:t>k</a:t>
            </a:r>
            <a:r>
              <a:rPr lang="en-GB" sz="1200" b="0" i="0" kern="1200" dirty="0" smtClean="0">
                <a:solidFill>
                  <a:schemeClr val="tx1"/>
                </a:solidFill>
                <a:effectLst/>
                <a:latin typeface="+mn-lt"/>
                <a:ea typeface="+mn-ea"/>
                <a:cs typeface="+mn-cs"/>
              </a:rPr>
              <a:t> subsets is used as the test set and the other </a:t>
            </a:r>
            <a:r>
              <a:rPr lang="en-GB" sz="1200" b="0" i="1" kern="1200" dirty="0" smtClean="0">
                <a:solidFill>
                  <a:schemeClr val="tx1"/>
                </a:solidFill>
                <a:effectLst/>
                <a:latin typeface="+mn-lt"/>
                <a:ea typeface="+mn-ea"/>
                <a:cs typeface="+mn-cs"/>
              </a:rPr>
              <a:t>k-1</a:t>
            </a:r>
            <a:r>
              <a:rPr lang="en-GB" sz="1200" b="0" i="0" kern="1200" dirty="0" smtClean="0">
                <a:solidFill>
                  <a:schemeClr val="tx1"/>
                </a:solidFill>
                <a:effectLst/>
                <a:latin typeface="+mn-lt"/>
                <a:ea typeface="+mn-ea"/>
                <a:cs typeface="+mn-cs"/>
              </a:rPr>
              <a:t> subsets are put together to form a training set. Then the average error across all </a:t>
            </a:r>
            <a:r>
              <a:rPr lang="en-GB" sz="1200" b="0" i="1" kern="1200" dirty="0" smtClean="0">
                <a:solidFill>
                  <a:schemeClr val="tx1"/>
                </a:solidFill>
                <a:effectLst/>
                <a:latin typeface="+mn-lt"/>
                <a:ea typeface="+mn-ea"/>
                <a:cs typeface="+mn-cs"/>
              </a:rPr>
              <a:t>k</a:t>
            </a:r>
            <a:r>
              <a:rPr lang="en-GB" sz="1200" b="0" i="0" kern="1200" dirty="0" smtClean="0">
                <a:solidFill>
                  <a:schemeClr val="tx1"/>
                </a:solidFill>
                <a:effectLst/>
                <a:latin typeface="+mn-lt"/>
                <a:ea typeface="+mn-ea"/>
                <a:cs typeface="+mn-cs"/>
              </a:rPr>
              <a:t> trials is computed. The advantage of this method is that it matters less how the data gets divided. Every data point gets to be in a test set exactly once, and gets to be in a training set </a:t>
            </a:r>
            <a:r>
              <a:rPr lang="en-GB" sz="1200" b="0" i="1" kern="1200" dirty="0" smtClean="0">
                <a:solidFill>
                  <a:schemeClr val="tx1"/>
                </a:solidFill>
                <a:effectLst/>
                <a:latin typeface="+mn-lt"/>
                <a:ea typeface="+mn-ea"/>
                <a:cs typeface="+mn-cs"/>
              </a:rPr>
              <a:t>k-1</a:t>
            </a:r>
            <a:r>
              <a:rPr lang="en-GB" sz="1200" b="0" i="0" kern="1200" dirty="0" smtClean="0">
                <a:solidFill>
                  <a:schemeClr val="tx1"/>
                </a:solidFill>
                <a:effectLst/>
                <a:latin typeface="+mn-lt"/>
                <a:ea typeface="+mn-ea"/>
                <a:cs typeface="+mn-cs"/>
              </a:rPr>
              <a:t> times..</a:t>
            </a:r>
            <a:r>
              <a:rPr lang="en-GB" sz="1200" b="0" i="0" kern="1200" baseline="0" dirty="0" smtClean="0">
                <a:solidFill>
                  <a:schemeClr val="tx1"/>
                </a:solidFill>
                <a:effectLst/>
                <a:latin typeface="+mn-lt"/>
                <a:ea typeface="+mn-ea"/>
                <a:cs typeface="+mn-cs"/>
              </a:rPr>
              <a:t> K = 5 in our case</a:t>
            </a:r>
          </a:p>
          <a:p>
            <a:pPr marL="228600" indent="-228600">
              <a:buFont typeface="+mj-lt"/>
              <a:buAutoNum type="arabicPeriod"/>
            </a:pPr>
            <a:r>
              <a:rPr lang="en-US" sz="1200" b="0" i="0" kern="1200" baseline="0" dirty="0" smtClean="0">
                <a:solidFill>
                  <a:schemeClr val="tx1"/>
                </a:solidFill>
                <a:effectLst/>
                <a:latin typeface="+mn-lt"/>
                <a:ea typeface="+mn-ea"/>
                <a:cs typeface="+mn-cs"/>
              </a:rPr>
              <a:t>The model is trained k-1 times essentially.</a:t>
            </a:r>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24</a:t>
            </a:fld>
            <a:endParaRPr lang="en-US"/>
          </a:p>
        </p:txBody>
      </p:sp>
    </p:spTree>
    <p:extLst>
      <p:ext uri="{BB962C8B-B14F-4D97-AF65-F5344CB8AC3E}">
        <p14:creationId xmlns:p14="http://schemas.microsoft.com/office/powerpoint/2010/main" val="260461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 The Embedding layer is initialized with random weights and will learn an embedding for all of the words in the training dataset.</a:t>
            </a:r>
          </a:p>
          <a:p>
            <a:r>
              <a:rPr lang="en-US" dirty="0" smtClean="0"/>
              <a:t>2. Vocabulary</a:t>
            </a:r>
            <a:r>
              <a:rPr lang="en-US" baseline="0" dirty="0" smtClean="0"/>
              <a:t> = 4 lakh words</a:t>
            </a:r>
          </a:p>
          <a:p>
            <a:r>
              <a:rPr lang="en-US" baseline="0" dirty="0" smtClean="0"/>
              <a:t>3. Review Length = 155 words</a:t>
            </a:r>
          </a:p>
          <a:p>
            <a:r>
              <a:rPr lang="en-US" baseline="0" dirty="0" smtClean="0"/>
              <a:t>4. 256 features output</a:t>
            </a:r>
          </a:p>
          <a:p>
            <a:r>
              <a:rPr lang="en-US" baseline="0" dirty="0" smtClean="0"/>
              <a:t>5. Output is a review in terms of vectors with 256 features</a:t>
            </a:r>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26</a:t>
            </a:fld>
            <a:endParaRPr lang="en-US"/>
          </a:p>
        </p:txBody>
      </p:sp>
    </p:spTree>
    <p:extLst>
      <p:ext uri="{BB962C8B-B14F-4D97-AF65-F5344CB8AC3E}">
        <p14:creationId xmlns:p14="http://schemas.microsoft.com/office/powerpoint/2010/main" val="14814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43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cs typeface="Calibri" panose="020F0502020204030204" pitchFamily="34" charset="0"/>
              </a:rPr>
              <a:t>For Review</a:t>
            </a:r>
            <a:r>
              <a:rPr lang="en-GB" sz="1200" b="1" baseline="0" dirty="0" smtClean="0">
                <a:latin typeface="Calibri" panose="020F0502020204030204" pitchFamily="34" charset="0"/>
                <a:cs typeface="Calibri" panose="020F0502020204030204" pitchFamily="34" charset="0"/>
              </a:rPr>
              <a:t> Spam: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smtClean="0">
                <a:latin typeface="Calibri" panose="020F0502020204030204" pitchFamily="34" charset="0"/>
                <a:cs typeface="Calibri" panose="020F0502020204030204" pitchFamily="34" charset="0"/>
              </a:rPr>
              <a:t>Jindal and Liu define three types of review spam: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cs typeface="Calibri" panose="020F0502020204030204" pitchFamily="34" charset="0"/>
              </a:rPr>
              <a:t>• Untruthful opinions deliberately mislead readers or opinion mining systems by giving undeserving positive or malicious negative reviews to some target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cs typeface="Calibri" panose="020F0502020204030204" pitchFamily="34" charset="0"/>
              </a:rPr>
              <a:t>• Reviews on brands only do not comment on the products in reviews specifically but only on the brands, the manufacturers or the sellers of the products.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Calibri" panose="020F0502020204030204" pitchFamily="34" charset="0"/>
                <a:cs typeface="Calibri" panose="020F0502020204030204" pitchFamily="34" charset="0"/>
              </a:rPr>
              <a:t>• Non-Reviews contain advertisements or no opinions. The main task in review spam detection is to identify the untruthful opinions. The other two types of spam can be identified more easily by a human reader and thus he/she can choose to ignore those.</a:t>
            </a:r>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5</a:t>
            </a:fld>
            <a:endParaRPr lang="en-US"/>
          </a:p>
        </p:txBody>
      </p:sp>
    </p:spTree>
    <p:extLst>
      <p:ext uri="{BB962C8B-B14F-4D97-AF65-F5344CB8AC3E}">
        <p14:creationId xmlns:p14="http://schemas.microsoft.com/office/powerpoint/2010/main" val="335056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Nowadays, if one wants to buy a product, most probably, one will first read reviews of the product. If he/she finds that most reviews are positive, he/she is very likely to buy it. However, if most reviews are negative, he/she will almost certainly choose another product. Positive opinions can result in significant financial gains and fames for organizations and individuals. This, unfortunately, gives strong incentives for opinion spamming, which refers to human activities (e.g., writing fake reviews) that try to deliberately mislead readers by giving unfair reviews to some entities (e.g. products) in order to promote them or to damage their reputations</a:t>
            </a:r>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6</a:t>
            </a:fld>
            <a:endParaRPr lang="en-US"/>
          </a:p>
        </p:txBody>
      </p:sp>
    </p:spTree>
    <p:extLst>
      <p:ext uri="{BB962C8B-B14F-4D97-AF65-F5344CB8AC3E}">
        <p14:creationId xmlns:p14="http://schemas.microsoft.com/office/powerpoint/2010/main" val="1897504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Group spamming refers to a group of reviewers writing fake reviews together to promote or to demote some target products. A spammer group can be highly damaging as it can take total control of the sentiment on a product because a group has many people to write fake reviews. Our experiments show that it is hard to detect spammer groups using review content features or even indicators for detecting abnormal behaviours of individual spammers because a group has more manpower to post reviews and thus, each member may no longer appear to behave abnormally.</a:t>
            </a:r>
          </a:p>
          <a:p>
            <a:r>
              <a:rPr lang="en-US" dirty="0" smtClean="0"/>
              <a:t>Talk about how spammer</a:t>
            </a:r>
            <a:r>
              <a:rPr lang="en-US" baseline="0" dirty="0" smtClean="0"/>
              <a:t>s operate in the real world. They do in groups etc.</a:t>
            </a:r>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7</a:t>
            </a:fld>
            <a:endParaRPr lang="en-US"/>
          </a:p>
        </p:txBody>
      </p:sp>
    </p:spTree>
    <p:extLst>
      <p:ext uri="{BB962C8B-B14F-4D97-AF65-F5344CB8AC3E}">
        <p14:creationId xmlns:p14="http://schemas.microsoft.com/office/powerpoint/2010/main" val="359536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priorities can be split up into the following points: </a:t>
            </a:r>
          </a:p>
          <a:p>
            <a:r>
              <a:rPr lang="en-GB" dirty="0" smtClean="0"/>
              <a:t>• Identify any group that may be reviewing the same products</a:t>
            </a:r>
          </a:p>
          <a:p>
            <a:r>
              <a:rPr lang="en-GB" dirty="0" smtClean="0"/>
              <a:t>• Try to establish if any malicious intent is present in the group </a:t>
            </a:r>
          </a:p>
          <a:p>
            <a:r>
              <a:rPr lang="en-GB" dirty="0" smtClean="0"/>
              <a:t>• Determine whether it is spam by applying behavioural models derived from the collusion phenomenon among fake reviewers and relation models based on the relationships among groups, individual reviewers, and products they reviewed to detect fake reviewer groups. </a:t>
            </a:r>
          </a:p>
          <a:p>
            <a:r>
              <a:rPr lang="en-GB" dirty="0" smtClean="0"/>
              <a:t>• Inform platforms about these fake reviews and expect them to remove these fake reviews as per their policies and terms.</a:t>
            </a:r>
          </a:p>
          <a:p>
            <a:endParaRPr lang="en-US" dirty="0" smtClean="0"/>
          </a:p>
          <a:p>
            <a:r>
              <a:rPr lang="en-US" dirty="0" err="1" smtClean="0"/>
              <a:t>Keerthana</a:t>
            </a:r>
            <a:r>
              <a:rPr lang="en-US" dirty="0" smtClean="0"/>
              <a:t> will take over from here</a:t>
            </a:r>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8</a:t>
            </a:fld>
            <a:endParaRPr lang="en-US"/>
          </a:p>
        </p:txBody>
      </p:sp>
    </p:spTree>
    <p:extLst>
      <p:ext uri="{BB962C8B-B14F-4D97-AF65-F5344CB8AC3E}">
        <p14:creationId xmlns:p14="http://schemas.microsoft.com/office/powerpoint/2010/main" val="82659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 an example</a:t>
            </a:r>
            <a:r>
              <a:rPr lang="en-US" baseline="0" dirty="0" smtClean="0"/>
              <a:t> for data frames. The one on the left has data in JSON format (Basically similar to CSVs we’ve used), the right part shows in terms of Data frames where it makes more sense</a:t>
            </a:r>
            <a:endParaRPr lang="en-GB"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10</a:t>
            </a:fld>
            <a:endParaRPr lang="en-US"/>
          </a:p>
        </p:txBody>
      </p:sp>
    </p:spTree>
    <p:extLst>
      <p:ext uri="{BB962C8B-B14F-4D97-AF65-F5344CB8AC3E}">
        <p14:creationId xmlns:p14="http://schemas.microsoft.com/office/powerpoint/2010/main" val="364438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Keras basically</a:t>
            </a:r>
            <a:r>
              <a:rPr lang="en-US" baseline="0" dirty="0" smtClean="0"/>
              <a:t> library to make Deep learning stuff. </a:t>
            </a:r>
            <a:r>
              <a:rPr lang="en-US" b="1" baseline="0" dirty="0" smtClean="0"/>
              <a:t>Explain different layers of ANN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11</a:t>
            </a:fld>
            <a:endParaRPr lang="en-US"/>
          </a:p>
        </p:txBody>
      </p:sp>
    </p:spTree>
    <p:extLst>
      <p:ext uri="{BB962C8B-B14F-4D97-AF65-F5344CB8AC3E}">
        <p14:creationId xmlns:p14="http://schemas.microsoft.com/office/powerpoint/2010/main" val="232728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Keras basically</a:t>
            </a:r>
            <a:r>
              <a:rPr lang="en-US" baseline="0" dirty="0" smtClean="0"/>
              <a:t> library to make Deep learning stuff. </a:t>
            </a:r>
            <a:r>
              <a:rPr lang="en-US" b="1" baseline="0" dirty="0" smtClean="0"/>
              <a:t>Explain different layers of ANN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12</a:t>
            </a:fld>
            <a:endParaRPr lang="en-US"/>
          </a:p>
        </p:txBody>
      </p:sp>
    </p:spTree>
    <p:extLst>
      <p:ext uri="{BB962C8B-B14F-4D97-AF65-F5344CB8AC3E}">
        <p14:creationId xmlns:p14="http://schemas.microsoft.com/office/powerpoint/2010/main" val="29648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About Data Set:</a:t>
            </a:r>
          </a:p>
          <a:p>
            <a:pPr marL="228600" indent="-228600">
              <a:buFont typeface="+mj-lt"/>
              <a:buAutoNum type="arabicPeriod"/>
            </a:pPr>
            <a:r>
              <a:rPr lang="en-GB" dirty="0" smtClean="0"/>
              <a:t>The dataset we have used is restaurants dataset from YELP. The dataset consists of 5 Lakhs of equal parts of truthful and deceptive hotel reviews of restaurants. We have combined different data sets to get a robust, versatile, accurate data set. Initially it was 7</a:t>
            </a:r>
            <a:r>
              <a:rPr lang="en-GB" baseline="0" dirty="0" smtClean="0"/>
              <a:t> lakh reviews, we selected 5 lakh most relevant reviews. </a:t>
            </a:r>
          </a:p>
          <a:p>
            <a:pPr marL="228600" indent="-228600">
              <a:buFont typeface="+mj-lt"/>
              <a:buAutoNum type="arabicPeriod"/>
            </a:pPr>
            <a:r>
              <a:rPr lang="en-US" b="0" dirty="0" smtClean="0"/>
              <a:t>This</a:t>
            </a:r>
            <a:r>
              <a:rPr lang="en-US" b="0" baseline="0" dirty="0" smtClean="0"/>
              <a:t> was part of a yelp fake review detection challenge by Yelp. The data set was not labelled, we contacted a professor who had spent considerable amount of time on this, working on algorithms which labelled the set accurately.</a:t>
            </a:r>
            <a:r>
              <a:rPr lang="en-GB" b="0" baseline="0" dirty="0" smtClean="0"/>
              <a:t> With minimum bias</a:t>
            </a:r>
          </a:p>
          <a:p>
            <a:pPr marL="228600" indent="-228600">
              <a:buFont typeface="+mj-lt"/>
              <a:buAutoNum type="arabicPeriod"/>
            </a:pPr>
            <a:r>
              <a:rPr lang="en-US" b="0" baseline="0" dirty="0" smtClean="0"/>
              <a:t>Initially, we used a diverse dataset consisting of reviews from 4 major sources. The dataset had 1600 reviews in it</a:t>
            </a:r>
          </a:p>
          <a:p>
            <a:pPr marL="171450" indent="-171450">
              <a:buFont typeface="Arial" panose="020B0604020202020204" pitchFamily="34" charset="0"/>
              <a:buChar char="•"/>
            </a:pPr>
            <a:r>
              <a:rPr lang="en-US" dirty="0" smtClean="0"/>
              <a:t>The data set is basically 2.5 lakh fake reviews and</a:t>
            </a:r>
            <a:r>
              <a:rPr lang="en-US" baseline="0" dirty="0" smtClean="0"/>
              <a:t> 2.5 lakh truthful reviews</a:t>
            </a:r>
          </a:p>
          <a:p>
            <a:pPr marL="171450" indent="-171450">
              <a:buFont typeface="Arial" panose="020B0604020202020204" pitchFamily="34" charset="0"/>
              <a:buChar char="•"/>
            </a:pPr>
            <a:r>
              <a:rPr lang="en-US" baseline="0" dirty="0" smtClean="0"/>
              <a:t>They are evenly distributed among different geographies and economies, categories like 3star etc.</a:t>
            </a:r>
          </a:p>
          <a:p>
            <a:pPr marL="171450" indent="-171450">
              <a:buFont typeface="Arial" panose="020B0604020202020204" pitchFamily="34" charset="0"/>
              <a:buChar char="•"/>
            </a:pPr>
            <a:r>
              <a:rPr lang="en-US" baseline="0" dirty="0" smtClean="0"/>
              <a:t>Fairly even distribution</a:t>
            </a:r>
            <a:endParaRPr lang="en-GB" dirty="0" smtClean="0"/>
          </a:p>
          <a:p>
            <a:pPr marL="228600" indent="-228600">
              <a:buFont typeface="+mj-lt"/>
              <a:buAutoNum type="arabicPeriod"/>
            </a:pPr>
            <a:endParaRPr lang="en-US" b="0" baseline="0"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5DF2F0D6-26CB-41C2-BBB5-982BFFA0D9F0}" type="slidenum">
              <a:rPr lang="en-US" smtClean="0"/>
              <a:pPr/>
              <a:t>14</a:t>
            </a:fld>
            <a:endParaRPr lang="en-US"/>
          </a:p>
        </p:txBody>
      </p:sp>
    </p:spTree>
    <p:extLst>
      <p:ext uri="{BB962C8B-B14F-4D97-AF65-F5344CB8AC3E}">
        <p14:creationId xmlns:p14="http://schemas.microsoft.com/office/powerpoint/2010/main" val="677975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BEA561-CE19-4984-AEFF-883E5DD6C537}" type="datetimeFigureOut">
              <a:rPr lang="en-US" smtClean="0"/>
              <a:pPr/>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6" cy="6857998"/>
          </a:xfrm>
          <a:prstGeom prst="rect">
            <a:avLst/>
          </a:prstGeom>
        </p:spPr>
      </p:pic>
    </p:spTree>
    <p:extLst>
      <p:ext uri="{BB962C8B-B14F-4D97-AF65-F5344CB8AC3E}">
        <p14:creationId xmlns:p14="http://schemas.microsoft.com/office/powerpoint/2010/main" val="3338891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BEA561-CE19-4984-AEFF-883E5DD6C537}" type="datetimeFigureOut">
              <a:rPr lang="en-US" smtClean="0"/>
              <a:pPr/>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309944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EA561-CE19-4984-AEFF-883E5DD6C537}" type="datetimeFigureOut">
              <a:rPr lang="en-US" smtClean="0"/>
              <a:pPr/>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371190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EA561-CE19-4984-AEFF-883E5DD6C537}" type="datetimeFigureOut">
              <a:rPr lang="en-US" smtClean="0"/>
              <a:pPr/>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2851957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2"/>
            <a:ext cx="12191991" cy="6857994"/>
          </a:xfrm>
          <a:prstGeom prst="rect">
            <a:avLst/>
          </a:prstGeom>
        </p:spPr>
      </p:pic>
      <p:sp>
        <p:nvSpPr>
          <p:cNvPr id="2" name="Date Placeholder 1"/>
          <p:cNvSpPr>
            <a:spLocks noGrp="1"/>
          </p:cNvSpPr>
          <p:nvPr>
            <p:ph type="dt" sz="half" idx="10"/>
          </p:nvPr>
        </p:nvSpPr>
        <p:spPr/>
        <p:txBody>
          <a:bodyPr/>
          <a:lstStyle/>
          <a:p>
            <a:fld id="{BABEA561-CE19-4984-AEFF-883E5DD6C537}" type="datetimeFigureOut">
              <a:rPr lang="en-US" smtClean="0"/>
              <a:pPr/>
              <a:t>4/17/2021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516543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BEA561-CE19-4984-AEFF-883E5DD6C537}" type="datetimeFigureOut">
              <a:rPr lang="en-US" smtClean="0"/>
              <a:pPr/>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191994" cy="6857996"/>
          </a:xfrm>
          <a:prstGeom prst="rect">
            <a:avLst/>
          </a:prstGeom>
        </p:spPr>
      </p:pic>
    </p:spTree>
    <p:extLst>
      <p:ext uri="{BB962C8B-B14F-4D97-AF65-F5344CB8AC3E}">
        <p14:creationId xmlns:p14="http://schemas.microsoft.com/office/powerpoint/2010/main" val="1110649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BEA561-CE19-4984-AEFF-883E5DD6C537}" type="datetimeFigureOut">
              <a:rPr lang="en-US" smtClean="0"/>
              <a:pPr/>
              <a:t>4/17/2021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26876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BEA561-CE19-4984-AEFF-883E5DD6C537}" type="datetimeFigureOut">
              <a:rPr lang="en-US" smtClean="0"/>
              <a:pPr/>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308214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BEA561-CE19-4984-AEFF-883E5DD6C537}" type="datetimeFigureOut">
              <a:rPr lang="en-US" smtClean="0"/>
              <a:pPr/>
              <a:t>4/17/2021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327082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BEA561-CE19-4984-AEFF-883E5DD6C537}" type="datetimeFigureOut">
              <a:rPr lang="en-US" smtClean="0"/>
              <a:pPr/>
              <a:t>4/17/2021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3891198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EA561-CE19-4984-AEFF-883E5DD6C537}" type="datetimeFigureOut">
              <a:rPr lang="en-US" smtClean="0"/>
              <a:pPr/>
              <a:t>4/17/2021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1661E0-8F75-4621-AAF2-F29BF26F4C75}"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2"/>
            <a:ext cx="12191991" cy="6857995"/>
          </a:xfrm>
          <a:prstGeom prst="rect">
            <a:avLst/>
          </a:prstGeom>
        </p:spPr>
      </p:pic>
    </p:spTree>
    <p:extLst>
      <p:ext uri="{BB962C8B-B14F-4D97-AF65-F5344CB8AC3E}">
        <p14:creationId xmlns:p14="http://schemas.microsoft.com/office/powerpoint/2010/main" val="10377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BEA561-CE19-4984-AEFF-883E5DD6C537}" type="datetimeFigureOut">
              <a:rPr lang="en-US" smtClean="0"/>
              <a:pPr/>
              <a:t>4/17/2021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1661E0-8F75-4621-AAF2-F29BF26F4C75}" type="slidenum">
              <a:rPr lang="en-US" smtClean="0"/>
              <a:pPr/>
              <a:t>‹#›</a:t>
            </a:fld>
            <a:endParaRPr lang="en-US"/>
          </a:p>
        </p:txBody>
      </p:sp>
    </p:spTree>
    <p:extLst>
      <p:ext uri="{BB962C8B-B14F-4D97-AF65-F5344CB8AC3E}">
        <p14:creationId xmlns:p14="http://schemas.microsoft.com/office/powerpoint/2010/main" val="419095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BEA561-CE19-4984-AEFF-883E5DD6C537}" type="datetimeFigureOut">
              <a:rPr lang="en-US" smtClean="0"/>
              <a:pPr/>
              <a:t>4/17/2021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661E0-8F75-4621-AAF2-F29BF26F4C75}" type="slidenum">
              <a:rPr lang="en-US" smtClean="0"/>
              <a:pPr/>
              <a:t>‹#›</a:t>
            </a:fld>
            <a:endParaRPr lang="en-US"/>
          </a:p>
        </p:txBody>
      </p:sp>
    </p:spTree>
    <p:extLst>
      <p:ext uri="{BB962C8B-B14F-4D97-AF65-F5344CB8AC3E}">
        <p14:creationId xmlns:p14="http://schemas.microsoft.com/office/powerpoint/2010/main" val="26180571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E4FDE01C-D56B-436E-AC78-1409A4920708}"/>
              </a:ext>
            </a:extLst>
          </p:cNvPr>
          <p:cNvSpPr/>
          <p:nvPr/>
        </p:nvSpPr>
        <p:spPr>
          <a:xfrm>
            <a:off x="0"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CD4EE794-7FBF-4DCC-9BEF-30EE57A799A6}"/>
              </a:ext>
            </a:extLst>
          </p:cNvPr>
          <p:cNvSpPr/>
          <p:nvPr/>
        </p:nvSpPr>
        <p:spPr>
          <a:xfrm>
            <a:off x="9410163"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E1EEC9A0-4399-4CEB-AD26-8A3C54C2D3E0}"/>
              </a:ext>
            </a:extLst>
          </p:cNvPr>
          <p:cNvSpPr/>
          <p:nvPr/>
        </p:nvSpPr>
        <p:spPr>
          <a:xfrm>
            <a:off x="4359498" y="1994078"/>
            <a:ext cx="5904963" cy="2603680"/>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b="1" dirty="0">
                <a:solidFill>
                  <a:schemeClr val="bg1"/>
                </a:solidFill>
                <a:latin typeface="Times New Roman" panose="02020603050405020304" pitchFamily="18" charset="0"/>
                <a:cs typeface="Times New Roman" panose="02020603050405020304" pitchFamily="18" charset="0"/>
              </a:rPr>
              <a:t>UVCE</a:t>
            </a:r>
          </a:p>
          <a:p>
            <a:pPr algn="ctr"/>
            <a:r>
              <a:rPr lang="en-IN" sz="4800" b="1" dirty="0">
                <a:solidFill>
                  <a:schemeClr val="bg1"/>
                </a:solidFill>
                <a:latin typeface="Times New Roman" panose="02020603050405020304" pitchFamily="18" charset="0"/>
                <a:cs typeface="Times New Roman" panose="02020603050405020304" pitchFamily="18" charset="0"/>
              </a:rPr>
              <a:t>Project Presentation</a:t>
            </a:r>
          </a:p>
        </p:txBody>
      </p:sp>
    </p:spTree>
    <p:extLst>
      <p:ext uri="{BB962C8B-B14F-4D97-AF65-F5344CB8AC3E}">
        <p14:creationId xmlns:p14="http://schemas.microsoft.com/office/powerpoint/2010/main" val="7494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134734"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Tools Used</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2492990"/>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Tools Used</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b="1" dirty="0"/>
              <a:t>Pandas</a:t>
            </a:r>
            <a:r>
              <a:rPr lang="en-GB" sz="2400" b="1" dirty="0" smtClean="0"/>
              <a:t>:</a:t>
            </a:r>
          </a:p>
          <a:p>
            <a:pPr marL="1257300" lvl="2" indent="-342900" algn="just">
              <a:buFont typeface="Arial" panose="020B0604020202020204" pitchFamily="34" charset="0"/>
              <a:buChar char="•"/>
            </a:pPr>
            <a:r>
              <a:rPr lang="en-GB" sz="2400" dirty="0" smtClean="0"/>
              <a:t> It is </a:t>
            </a:r>
            <a:r>
              <a:rPr lang="en-GB" sz="2400" dirty="0"/>
              <a:t>a software library </a:t>
            </a:r>
            <a:r>
              <a:rPr lang="en-GB" sz="2400" dirty="0" smtClean="0"/>
              <a:t>for </a:t>
            </a:r>
            <a:r>
              <a:rPr lang="en-GB" sz="2400" dirty="0"/>
              <a:t>data manipulation and analysis. In particular, it offers data structures and operations for manipulating numerical tables and time series</a:t>
            </a:r>
            <a:r>
              <a:rPr lang="en-GB" sz="2400" dirty="0" smtClean="0"/>
              <a:t>. </a:t>
            </a:r>
            <a:r>
              <a:rPr lang="en-US" sz="2400" dirty="0"/>
              <a:t>Visualize the data with help from </a:t>
            </a:r>
            <a:r>
              <a:rPr lang="en-US" sz="2400" dirty="0" smtClean="0"/>
              <a:t>Matplotlib - </a:t>
            </a:r>
            <a:r>
              <a:rPr lang="en-US" sz="2400" dirty="0"/>
              <a:t>Plot bars, lines, histograms, </a:t>
            </a:r>
            <a:r>
              <a:rPr lang="en-US" sz="2400" dirty="0" smtClean="0"/>
              <a:t>etc.</a:t>
            </a:r>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37766" y="3897230"/>
            <a:ext cx="8843835" cy="2469482"/>
          </a:xfrm>
        </p:spPr>
      </p:pic>
    </p:spTree>
    <p:extLst>
      <p:ext uri="{BB962C8B-B14F-4D97-AF65-F5344CB8AC3E}">
        <p14:creationId xmlns:p14="http://schemas.microsoft.com/office/powerpoint/2010/main" val="413159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134734"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Tools Used</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708981"/>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Tools Used</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b="1" dirty="0" smtClean="0"/>
              <a:t>Keras:</a:t>
            </a:r>
            <a:r>
              <a:rPr lang="en-GB" sz="2400" dirty="0" smtClean="0"/>
              <a:t> </a:t>
            </a:r>
          </a:p>
          <a:p>
            <a:pPr marL="1257300" lvl="2" indent="-342900" algn="just">
              <a:buFont typeface="Arial" panose="020B0604020202020204" pitchFamily="34" charset="0"/>
              <a:buChar char="•"/>
            </a:pPr>
            <a:r>
              <a:rPr lang="en-GB" sz="2400" dirty="0" smtClean="0"/>
              <a:t>Keras </a:t>
            </a:r>
            <a:r>
              <a:rPr lang="en-GB" sz="2400" dirty="0"/>
              <a:t>is an open-source neural-network </a:t>
            </a:r>
            <a:r>
              <a:rPr lang="en-GB" sz="2400" dirty="0" err="1" smtClean="0"/>
              <a:t>librar</a:t>
            </a:r>
            <a:r>
              <a:rPr lang="en-GB" sz="2400" dirty="0" smtClean="0"/>
              <a:t>. </a:t>
            </a:r>
            <a:r>
              <a:rPr lang="en-GB" sz="2400" dirty="0"/>
              <a:t>It is capable of running on top of </a:t>
            </a:r>
            <a:r>
              <a:rPr lang="en-GB" sz="2400" dirty="0" err="1"/>
              <a:t>TensorFlow</a:t>
            </a:r>
            <a:r>
              <a:rPr lang="en-GB" sz="2400" dirty="0"/>
              <a:t>, Microsoft Cognitive Toolkit, R, </a:t>
            </a:r>
            <a:r>
              <a:rPr lang="en-GB" sz="2400" dirty="0" err="1"/>
              <a:t>Theano</a:t>
            </a:r>
            <a:r>
              <a:rPr lang="en-GB" sz="2400" dirty="0"/>
              <a:t>, or </a:t>
            </a:r>
            <a:r>
              <a:rPr lang="en-GB" sz="2400" dirty="0" err="1"/>
              <a:t>PlaidML</a:t>
            </a:r>
            <a:r>
              <a:rPr lang="en-GB" sz="2400" dirty="0" smtClean="0"/>
              <a:t>. Designed </a:t>
            </a:r>
            <a:r>
              <a:rPr lang="en-GB" sz="2400" dirty="0"/>
              <a:t>to enable fast experimentation with deep neural </a:t>
            </a:r>
            <a:r>
              <a:rPr lang="en-GB" sz="2400" dirty="0" smtClean="0"/>
              <a:t>networks.</a:t>
            </a:r>
          </a:p>
          <a:p>
            <a:pPr marL="800100" lvl="1" indent="-342900" algn="just">
              <a:buFont typeface="Arial" panose="020B0604020202020204" pitchFamily="34" charset="0"/>
              <a:buChar char="•"/>
            </a:pPr>
            <a:r>
              <a:rPr lang="en-GB" sz="2400" b="1" dirty="0" smtClean="0"/>
              <a:t>NLTK: </a:t>
            </a:r>
          </a:p>
          <a:p>
            <a:pPr marL="1257300" lvl="2" indent="-342900" algn="just">
              <a:buFont typeface="Arial" panose="020B0604020202020204" pitchFamily="34" charset="0"/>
              <a:buChar char="•"/>
            </a:pPr>
            <a:r>
              <a:rPr lang="en-US" sz="2400" dirty="0" smtClean="0"/>
              <a:t>The </a:t>
            </a:r>
            <a:r>
              <a:rPr lang="en-US" sz="2400" dirty="0"/>
              <a:t>Natural Language Toolkit, is a suite of libraries and programs for symbolic and statistical natural language processing (</a:t>
            </a:r>
            <a:r>
              <a:rPr lang="en-US" sz="2400" dirty="0" smtClean="0"/>
              <a:t>NLP).</a:t>
            </a:r>
          </a:p>
          <a:p>
            <a:pPr marL="1257300" lvl="2" indent="-342900" algn="just">
              <a:buFont typeface="Arial" panose="020B0604020202020204" pitchFamily="34" charset="0"/>
              <a:buChar char="•"/>
            </a:pPr>
            <a:r>
              <a:rPr lang="en-US" sz="2400" dirty="0" smtClean="0"/>
              <a:t>NLTK </a:t>
            </a:r>
            <a:r>
              <a:rPr lang="en-US" sz="2400" dirty="0"/>
              <a:t>contains useful tools for text preprocessing and corpora analysis</a:t>
            </a:r>
            <a:r>
              <a:rPr lang="en-US" sz="2400" dirty="0" smtClean="0"/>
              <a:t>.</a:t>
            </a:r>
          </a:p>
          <a:p>
            <a:pPr marL="1257300" lvl="2" indent="-342900" algn="just">
              <a:buFont typeface="Arial" panose="020B0604020202020204" pitchFamily="34" charset="0"/>
              <a:buChar char="•"/>
            </a:pPr>
            <a:r>
              <a:rPr lang="en-US" sz="2400" dirty="0" smtClean="0"/>
              <a:t>NLTK </a:t>
            </a:r>
            <a:r>
              <a:rPr lang="en-US" sz="2400" dirty="0"/>
              <a:t>can be used for tokenization, count word frequencies, remove unwanted words, stemming, lemmatization and many more </a:t>
            </a:r>
            <a:r>
              <a:rPr lang="en-US" sz="2400" dirty="0" smtClean="0"/>
              <a:t>package.</a:t>
            </a:r>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105283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134734"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Tools Used</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23165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Tools Used</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b="1" dirty="0" err="1" smtClean="0"/>
              <a:t>Scikit</a:t>
            </a:r>
            <a:r>
              <a:rPr lang="en-GB" sz="2400" b="1" dirty="0" smtClean="0"/>
              <a:t> Learn:</a:t>
            </a:r>
          </a:p>
          <a:p>
            <a:pPr marL="1257300" lvl="2" indent="-342900" algn="just">
              <a:buFont typeface="Arial" panose="020B0604020202020204" pitchFamily="34" charset="0"/>
              <a:buChar char="•"/>
            </a:pPr>
            <a:r>
              <a:rPr lang="en-US" sz="2400" dirty="0"/>
              <a:t>It features various classification, regression and clustering </a:t>
            </a:r>
            <a:r>
              <a:rPr lang="en-US" sz="2400" dirty="0" smtClean="0"/>
              <a:t>algorithms.</a:t>
            </a:r>
            <a:endParaRPr lang="en-US" sz="2400" dirty="0"/>
          </a:p>
          <a:p>
            <a:pPr marL="1257300" lvl="2" indent="-342900" algn="just">
              <a:buFont typeface="Arial" panose="020B0604020202020204" pitchFamily="34" charset="0"/>
              <a:buChar char="•"/>
            </a:pPr>
            <a:r>
              <a:rPr lang="en-US" sz="2400" dirty="0" smtClean="0"/>
              <a:t>Scikit </a:t>
            </a:r>
            <a:r>
              <a:rPr lang="en-US" sz="2400" dirty="0"/>
              <a:t>Learn is a new easy-to-use interface for </a:t>
            </a:r>
            <a:r>
              <a:rPr lang="en-US" sz="2400" dirty="0" smtClean="0"/>
              <a:t>Tensor Flow </a:t>
            </a:r>
            <a:r>
              <a:rPr lang="en-US" sz="2400" dirty="0"/>
              <a:t>from Google based on the Scikit-learn fit/predict model. </a:t>
            </a:r>
          </a:p>
          <a:p>
            <a:pPr marL="1257300" lvl="2" indent="-342900" algn="just">
              <a:buFont typeface="Arial" panose="020B0604020202020204" pitchFamily="34" charset="0"/>
              <a:buChar char="•"/>
            </a:pPr>
            <a:r>
              <a:rPr lang="en-US" sz="2400" dirty="0" smtClean="0"/>
              <a:t>Scikit-learn </a:t>
            </a:r>
            <a:r>
              <a:rPr lang="en-US" sz="2400" dirty="0"/>
              <a:t>makes use of a simple fit/predict workflow model for its classification algorithms. This makes building, training, and testing models incredibly easy.</a:t>
            </a:r>
            <a:endParaRPr lang="en-GB" sz="2400" dirty="0" smtClean="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210958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90120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Set</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5447645"/>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Set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GB" sz="2400" dirty="0"/>
              <a:t>The dataset we have used is restaurants dataset from YELP. </a:t>
            </a:r>
            <a:endParaRPr lang="en-GB" sz="2400" dirty="0" smtClean="0"/>
          </a:p>
          <a:p>
            <a:pPr marL="800100" lvl="1" indent="-342900">
              <a:lnSpc>
                <a:spcPct val="150000"/>
              </a:lnSpc>
              <a:buFont typeface="Arial" panose="020B0604020202020204" pitchFamily="34" charset="0"/>
              <a:buChar char="•"/>
            </a:pPr>
            <a:r>
              <a:rPr lang="en-GB" sz="2400" dirty="0" smtClean="0"/>
              <a:t>The dataset consists of almost 7.5 Lakh labelled reviews.</a:t>
            </a:r>
          </a:p>
          <a:p>
            <a:pPr marL="800100" lvl="1" indent="-342900">
              <a:lnSpc>
                <a:spcPct val="150000"/>
              </a:lnSpc>
              <a:buFont typeface="Arial" panose="020B0604020202020204" pitchFamily="34" charset="0"/>
              <a:buChar char="•"/>
            </a:pPr>
            <a:r>
              <a:rPr lang="en-GB" sz="2400" dirty="0" smtClean="0"/>
              <a:t>Labels present:</a:t>
            </a:r>
          </a:p>
          <a:p>
            <a:pPr marL="1257300" lvl="2" indent="-342900">
              <a:lnSpc>
                <a:spcPct val="150000"/>
              </a:lnSpc>
              <a:buFont typeface="Arial" panose="020B0604020202020204" pitchFamily="34" charset="0"/>
              <a:buChar char="•"/>
            </a:pPr>
            <a:r>
              <a:rPr lang="en-GB" sz="2400" dirty="0" smtClean="0"/>
              <a:t>Y – Fake Review</a:t>
            </a:r>
          </a:p>
          <a:p>
            <a:pPr marL="1257300" lvl="2" indent="-342900">
              <a:lnSpc>
                <a:spcPct val="150000"/>
              </a:lnSpc>
              <a:buFont typeface="Arial" panose="020B0604020202020204" pitchFamily="34" charset="0"/>
              <a:buChar char="•"/>
            </a:pPr>
            <a:r>
              <a:rPr lang="en-GB" sz="2400" dirty="0" smtClean="0"/>
              <a:t>N – True Review</a:t>
            </a:r>
          </a:p>
          <a:p>
            <a:pPr marL="1257300" lvl="2" indent="-342900">
              <a:lnSpc>
                <a:spcPct val="150000"/>
              </a:lnSpc>
              <a:buFont typeface="Arial" panose="020B0604020202020204" pitchFamily="34" charset="0"/>
              <a:buChar char="•"/>
            </a:pPr>
            <a:r>
              <a:rPr lang="en-GB" sz="2400" dirty="0" smtClean="0"/>
              <a:t>YR – Fake Filtered Review</a:t>
            </a:r>
          </a:p>
          <a:p>
            <a:pPr marL="1257300" lvl="2" indent="-342900">
              <a:lnSpc>
                <a:spcPct val="150000"/>
              </a:lnSpc>
              <a:buFont typeface="Arial" panose="020B0604020202020204" pitchFamily="34" charset="0"/>
              <a:buChar char="•"/>
            </a:pPr>
            <a:r>
              <a:rPr lang="en-GB" sz="2400" dirty="0" smtClean="0"/>
              <a:t>NR – True Filtered Review</a:t>
            </a:r>
          </a:p>
          <a:p>
            <a:pPr marL="800100" lvl="1" indent="-342900">
              <a:lnSpc>
                <a:spcPct val="150000"/>
              </a:lnSpc>
              <a:buFont typeface="Arial" panose="020B0604020202020204" pitchFamily="34" charset="0"/>
              <a:buChar char="•"/>
            </a:pPr>
            <a:endParaRPr lang="en-GB" sz="2400" dirty="0" smtClean="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191722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90120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Set</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785652"/>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Set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GB" sz="2400" dirty="0" smtClean="0"/>
              <a:t>We consider Y and YR as fake reviews and N and NR as true reviews.</a:t>
            </a:r>
          </a:p>
          <a:p>
            <a:pPr marL="800100" lvl="1" indent="-342900">
              <a:lnSpc>
                <a:spcPct val="150000"/>
              </a:lnSpc>
              <a:buFont typeface="Arial" panose="020B0604020202020204" pitchFamily="34" charset="0"/>
              <a:buChar char="•"/>
            </a:pPr>
            <a:r>
              <a:rPr lang="en-GB" sz="2400" dirty="0" smtClean="0"/>
              <a:t>We have selected reviews with length greater than 10 and in a random order.</a:t>
            </a:r>
          </a:p>
          <a:p>
            <a:pPr marL="800100" lvl="1" indent="-342900">
              <a:lnSpc>
                <a:spcPct val="150000"/>
              </a:lnSpc>
              <a:buFont typeface="Arial" panose="020B0604020202020204" pitchFamily="34" charset="0"/>
              <a:buChar char="•"/>
            </a:pPr>
            <a:r>
              <a:rPr lang="en-GB" sz="2400" dirty="0" smtClean="0"/>
              <a:t>The data-subset we have chosen consists </a:t>
            </a:r>
            <a:r>
              <a:rPr lang="en-GB" sz="2400" dirty="0"/>
              <a:t>of 5 Lakhs of </a:t>
            </a:r>
            <a:r>
              <a:rPr lang="en-GB" sz="2400" dirty="0" smtClean="0"/>
              <a:t/>
            </a:r>
            <a:br>
              <a:rPr lang="en-GB" sz="2400" dirty="0" smtClean="0"/>
            </a:br>
            <a:r>
              <a:rPr lang="en-GB" sz="2400" dirty="0" smtClean="0"/>
              <a:t>equal </a:t>
            </a:r>
            <a:r>
              <a:rPr lang="en-GB" sz="2400" dirty="0"/>
              <a:t>parts of truthful and deceptive hotel reviews of </a:t>
            </a:r>
            <a:r>
              <a:rPr lang="en-GB" sz="2400" dirty="0" smtClean="0"/>
              <a:t/>
            </a:r>
            <a:br>
              <a:rPr lang="en-GB" sz="2400" dirty="0" smtClean="0"/>
            </a:br>
            <a:r>
              <a:rPr lang="en-GB" sz="2400" dirty="0" smtClean="0"/>
              <a:t>restaurants</a:t>
            </a:r>
            <a:r>
              <a:rPr lang="en-GB" sz="2400" dirty="0"/>
              <a:t>. </a:t>
            </a:r>
            <a:endParaRPr lang="en-GB" sz="2400" dirty="0" smtClean="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6755" y="3522485"/>
            <a:ext cx="3310299" cy="2844227"/>
          </a:xfrm>
          <a:prstGeom prst="rect">
            <a:avLst/>
          </a:prstGeom>
        </p:spPr>
      </p:pic>
    </p:spTree>
    <p:extLst>
      <p:ext uri="{BB962C8B-B14F-4D97-AF65-F5344CB8AC3E}">
        <p14:creationId xmlns:p14="http://schemas.microsoft.com/office/powerpoint/2010/main" val="374412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90120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Set</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1015663"/>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Set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cstate="print"/>
          <a:stretch>
            <a:fillRect/>
          </a:stretch>
        </p:blipFill>
        <p:spPr>
          <a:xfrm>
            <a:off x="258315" y="2050719"/>
            <a:ext cx="11306175" cy="2209800"/>
          </a:xfrm>
          <a:prstGeom prst="rect">
            <a:avLst/>
          </a:prstGeom>
        </p:spPr>
      </p:pic>
      <p:pic>
        <p:nvPicPr>
          <p:cNvPr id="12" name="Picture 11"/>
          <p:cNvPicPr>
            <a:picLocks noChangeAspect="1"/>
          </p:cNvPicPr>
          <p:nvPr/>
        </p:nvPicPr>
        <p:blipFill>
          <a:blip r:embed="rId3" cstate="print"/>
          <a:stretch>
            <a:fillRect/>
          </a:stretch>
        </p:blipFill>
        <p:spPr>
          <a:xfrm>
            <a:off x="307975" y="4398728"/>
            <a:ext cx="6867525" cy="2152650"/>
          </a:xfrm>
          <a:prstGeom prst="rect">
            <a:avLst/>
          </a:prstGeom>
        </p:spPr>
      </p:pic>
    </p:spTree>
    <p:extLst>
      <p:ext uri="{BB962C8B-B14F-4D97-AF65-F5344CB8AC3E}">
        <p14:creationId xmlns:p14="http://schemas.microsoft.com/office/powerpoint/2010/main" val="58659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90120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Set</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1015663"/>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Set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256" y="2424327"/>
            <a:ext cx="10633718" cy="3299580"/>
          </a:xfrm>
          <a:prstGeom prst="rect">
            <a:avLst/>
          </a:prstGeom>
        </p:spPr>
      </p:pic>
      <p:sp>
        <p:nvSpPr>
          <p:cNvPr id="9" name="TextBox 8"/>
          <p:cNvSpPr txBox="1"/>
          <p:nvPr/>
        </p:nvSpPr>
        <p:spPr>
          <a:xfrm>
            <a:off x="3521229" y="2054995"/>
            <a:ext cx="4780348" cy="369332"/>
          </a:xfrm>
          <a:prstGeom prst="rect">
            <a:avLst/>
          </a:prstGeom>
          <a:noFill/>
        </p:spPr>
        <p:txBody>
          <a:bodyPr wrap="none" rtlCol="0">
            <a:spAutoFit/>
          </a:bodyPr>
          <a:lstStyle/>
          <a:p>
            <a:r>
              <a:rPr lang="en-US" dirty="0" smtClean="0"/>
              <a:t>Summary of numerical parameters in the dataset</a:t>
            </a:r>
            <a:endParaRPr lang="en-US" dirty="0"/>
          </a:p>
        </p:txBody>
      </p:sp>
    </p:spTree>
    <p:extLst>
      <p:ext uri="{BB962C8B-B14F-4D97-AF65-F5344CB8AC3E}">
        <p14:creationId xmlns:p14="http://schemas.microsoft.com/office/powerpoint/2010/main" val="89930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3674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Pre-Processing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1754326"/>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Pre-Processing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buFont typeface="Arial" panose="020B0604020202020204" pitchFamily="34" charset="0"/>
              <a:buChar char="•"/>
            </a:pPr>
            <a:r>
              <a:rPr lang="en-GB" sz="2400" dirty="0"/>
              <a:t>Data pre-processing is a data mining technique which is used to transform the raw data in a useful and efficient format.</a:t>
            </a: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8909" y="2894076"/>
            <a:ext cx="3831366" cy="3108960"/>
          </a:xfrm>
          <a:prstGeom prst="rect">
            <a:avLst/>
          </a:prstGeom>
        </p:spPr>
      </p:pic>
    </p:spTree>
    <p:extLst>
      <p:ext uri="{BB962C8B-B14F-4D97-AF65-F5344CB8AC3E}">
        <p14:creationId xmlns:p14="http://schemas.microsoft.com/office/powerpoint/2010/main" val="158352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3674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Pre-Processing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2862322"/>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Pre-Processing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t>Data Cleaning : </a:t>
            </a:r>
          </a:p>
          <a:p>
            <a:pPr marL="1257300" lvl="2" indent="-342900">
              <a:buFont typeface="Arial" panose="020B0604020202020204" pitchFamily="34" charset="0"/>
              <a:buChar char="•"/>
            </a:pPr>
            <a:r>
              <a:rPr lang="en-GB" sz="2400" dirty="0" smtClean="0"/>
              <a:t>Remove Punctuations</a:t>
            </a:r>
          </a:p>
          <a:p>
            <a:pPr marL="1257300" lvl="2" indent="-342900">
              <a:buFont typeface="Arial" panose="020B0604020202020204" pitchFamily="34" charset="0"/>
              <a:buChar char="•"/>
            </a:pPr>
            <a:r>
              <a:rPr lang="en-GB" sz="2400" dirty="0" smtClean="0"/>
              <a:t>Remove Numbers</a:t>
            </a:r>
          </a:p>
          <a:p>
            <a:pPr marL="1257300" lvl="2" indent="-342900">
              <a:buFont typeface="Arial" panose="020B0604020202020204" pitchFamily="34" charset="0"/>
              <a:buChar char="•"/>
            </a:pPr>
            <a:r>
              <a:rPr lang="en-GB" sz="2400" dirty="0" smtClean="0"/>
              <a:t>Remove Stop Words</a:t>
            </a:r>
          </a:p>
          <a:p>
            <a:pPr lvl="2"/>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012" y="3799848"/>
            <a:ext cx="4452414" cy="21548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431" y="1159597"/>
            <a:ext cx="3467100" cy="4762500"/>
          </a:xfrm>
          <a:prstGeom prst="rect">
            <a:avLst/>
          </a:prstGeom>
        </p:spPr>
      </p:pic>
    </p:spTree>
    <p:extLst>
      <p:ext uri="{BB962C8B-B14F-4D97-AF65-F5344CB8AC3E}">
        <p14:creationId xmlns:p14="http://schemas.microsoft.com/office/powerpoint/2010/main" val="187913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3674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Pre-Processing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23165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Pre-Processing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t>Data Transformation: </a:t>
            </a:r>
          </a:p>
          <a:p>
            <a:pPr marL="1257300" lvl="2" indent="-342900">
              <a:buFont typeface="Arial" panose="020B0604020202020204" pitchFamily="34" charset="0"/>
              <a:buChar char="•"/>
            </a:pPr>
            <a:r>
              <a:rPr lang="en-GB" sz="2400" dirty="0" smtClean="0"/>
              <a:t>Lemmatizing: It </a:t>
            </a:r>
            <a:r>
              <a:rPr lang="en-GB" sz="2400" dirty="0"/>
              <a:t>reduces the inflected words properly ensuring that the root word belongs to the language. </a:t>
            </a:r>
            <a:endParaRPr lang="en-GB" sz="2400" dirty="0" smtClean="0"/>
          </a:p>
          <a:p>
            <a:pPr marL="1257300" lvl="2" indent="-342900">
              <a:buFont typeface="Arial" panose="020B0604020202020204" pitchFamily="34" charset="0"/>
              <a:buChar char="•"/>
            </a:pPr>
            <a:endParaRPr lang="en-GB" sz="2400" dirty="0"/>
          </a:p>
          <a:p>
            <a:pPr marL="1257300" lvl="2" indent="-342900">
              <a:buFont typeface="Arial" panose="020B0604020202020204" pitchFamily="34" charset="0"/>
              <a:buChar char="•"/>
            </a:pPr>
            <a:endParaRPr lang="en-GB" sz="2400" dirty="0" smtClean="0"/>
          </a:p>
          <a:p>
            <a:pPr lvl="2"/>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3706" y="3152266"/>
            <a:ext cx="6031072" cy="2718461"/>
          </a:xfrm>
          <a:prstGeom prst="rect">
            <a:avLst/>
          </a:prstGeom>
        </p:spPr>
      </p:pic>
    </p:spTree>
    <p:extLst>
      <p:ext uri="{BB962C8B-B14F-4D97-AF65-F5344CB8AC3E}">
        <p14:creationId xmlns:p14="http://schemas.microsoft.com/office/powerpoint/2010/main" val="294573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3291" y="2691796"/>
            <a:ext cx="2014361" cy="1088568"/>
          </a:xfrm>
          <a:prstGeom prst="rect">
            <a:avLst/>
          </a:prstGeom>
          <a:noFill/>
        </p:spPr>
        <p:txBody>
          <a:bodyPr wrap="square" rtlCol="0">
            <a:spAutoFit/>
          </a:bodyPr>
          <a:lstStyle/>
          <a:p>
            <a:pPr algn="r">
              <a:lnSpc>
                <a:spcPct val="150000"/>
              </a:lnSpc>
            </a:pPr>
            <a:r>
              <a:rPr lang="en-US" sz="2300" b="1" dirty="0">
                <a:solidFill>
                  <a:srgbClr val="FFC627"/>
                </a:solidFill>
                <a:latin typeface="Arial" panose="020B0604020202020204" pitchFamily="34" charset="0"/>
                <a:cs typeface="Arial" panose="020B0604020202020204" pitchFamily="34" charset="0"/>
              </a:rPr>
              <a:t>PROJECT : </a:t>
            </a:r>
          </a:p>
          <a:p>
            <a:pPr algn="r">
              <a:lnSpc>
                <a:spcPct val="150000"/>
              </a:lnSpc>
            </a:pPr>
            <a:r>
              <a:rPr lang="en-US" sz="2300" b="1" dirty="0">
                <a:solidFill>
                  <a:srgbClr val="FFC627"/>
                </a:solidFill>
                <a:latin typeface="Arial" panose="020B0604020202020204" pitchFamily="34" charset="0"/>
                <a:cs typeface="Arial" panose="020B0604020202020204" pitchFamily="34" charset="0"/>
              </a:rPr>
              <a:t>TEAM :</a:t>
            </a:r>
          </a:p>
        </p:txBody>
      </p:sp>
      <p:sp>
        <p:nvSpPr>
          <p:cNvPr id="5" name="TextBox 4"/>
          <p:cNvSpPr txBox="1"/>
          <p:nvPr/>
        </p:nvSpPr>
        <p:spPr>
          <a:xfrm>
            <a:off x="6676919" y="2691796"/>
            <a:ext cx="4117723" cy="557653"/>
          </a:xfrm>
          <a:prstGeom prst="rect">
            <a:avLst/>
          </a:prstGeom>
          <a:noFill/>
        </p:spPr>
        <p:txBody>
          <a:bodyPr wrap="square" rtlCol="0">
            <a:spAutoFit/>
          </a:bodyPr>
          <a:lstStyle/>
          <a:p>
            <a:pPr>
              <a:lnSpc>
                <a:spcPct val="150000"/>
              </a:lnSpc>
            </a:pPr>
            <a:r>
              <a:rPr lang="en-US" sz="2300" dirty="0" smtClean="0">
                <a:solidFill>
                  <a:schemeClr val="accent1">
                    <a:lumMod val="20000"/>
                    <a:lumOff val="80000"/>
                  </a:schemeClr>
                </a:solidFill>
                <a:latin typeface="Arial" panose="020B0604020202020204" pitchFamily="34" charset="0"/>
                <a:cs typeface="Arial" panose="020B0604020202020204" pitchFamily="34" charset="0"/>
              </a:rPr>
              <a:t>Fake Review </a:t>
            </a:r>
            <a:r>
              <a:rPr lang="en-US" sz="2300" dirty="0" smtClean="0">
                <a:solidFill>
                  <a:schemeClr val="accent1">
                    <a:lumMod val="20000"/>
                    <a:lumOff val="80000"/>
                  </a:schemeClr>
                </a:solidFill>
                <a:latin typeface="Arial" panose="020B0604020202020204" pitchFamily="34" charset="0"/>
                <a:cs typeface="Arial" panose="020B0604020202020204" pitchFamily="34" charset="0"/>
              </a:rPr>
              <a:t>Detection</a:t>
            </a:r>
            <a:endParaRPr lang="en-US" sz="2300"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DD8CBFAD-FAE5-424E-8AB9-38738024C319}"/>
              </a:ext>
            </a:extLst>
          </p:cNvPr>
          <p:cNvSpPr/>
          <p:nvPr/>
        </p:nvSpPr>
        <p:spPr>
          <a:xfrm>
            <a:off x="0"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BCA7512B-A51F-46A1-AD35-C7E027CEBF22}"/>
              </a:ext>
            </a:extLst>
          </p:cNvPr>
          <p:cNvSpPr/>
          <p:nvPr/>
        </p:nvSpPr>
        <p:spPr>
          <a:xfrm>
            <a:off x="9410163"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6687652" y="3346836"/>
            <a:ext cx="1750800" cy="677108"/>
          </a:xfrm>
          <a:prstGeom prst="rect">
            <a:avLst/>
          </a:prstGeom>
          <a:noFill/>
        </p:spPr>
        <p:txBody>
          <a:bodyPr wrap="none" rtlCol="0">
            <a:spAutoFit/>
          </a:bodyPr>
          <a:lstStyle/>
          <a:p>
            <a:r>
              <a:rPr lang="en-GB" sz="2000" dirty="0" err="1">
                <a:solidFill>
                  <a:schemeClr val="bg1"/>
                </a:solidFill>
                <a:latin typeface="Arial" panose="020B0604020202020204" pitchFamily="34" charset="0"/>
                <a:cs typeface="Arial" panose="020B0604020202020204" pitchFamily="34" charset="0"/>
              </a:rPr>
              <a:t>Mahith</a:t>
            </a:r>
            <a:r>
              <a:rPr lang="en-GB" sz="2000" dirty="0">
                <a:solidFill>
                  <a:schemeClr val="bg1"/>
                </a:solidFill>
                <a:latin typeface="Arial" panose="020B0604020202020204" pitchFamily="34" charset="0"/>
                <a:cs typeface="Arial" panose="020B0604020202020204" pitchFamily="34" charset="0"/>
              </a:rPr>
              <a:t> </a:t>
            </a:r>
            <a:r>
              <a:rPr lang="en-GB" sz="2000" dirty="0" err="1">
                <a:solidFill>
                  <a:schemeClr val="bg1"/>
                </a:solidFill>
                <a:latin typeface="Arial" panose="020B0604020202020204" pitchFamily="34" charset="0"/>
                <a:cs typeface="Arial" panose="020B0604020202020204" pitchFamily="34" charset="0"/>
              </a:rPr>
              <a:t>Shetty</a:t>
            </a:r>
            <a:endParaRPr lang="en-GB" sz="2000" dirty="0">
              <a:solidFill>
                <a:schemeClr val="bg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50324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3674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Pre-Processing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212365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Pre-Processing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1257300" lvl="2" indent="-342900">
              <a:buFont typeface="Arial" panose="020B0604020202020204" pitchFamily="34" charset="0"/>
              <a:buChar char="•"/>
            </a:pPr>
            <a:endParaRPr lang="en-GB" sz="2400" dirty="0"/>
          </a:p>
          <a:p>
            <a:pPr marL="1257300" lvl="2" indent="-342900">
              <a:buFont typeface="Arial" panose="020B0604020202020204" pitchFamily="34" charset="0"/>
              <a:buChar char="•"/>
            </a:pPr>
            <a:endParaRPr lang="en-GB" sz="2400" dirty="0" smtClean="0"/>
          </a:p>
          <a:p>
            <a:pPr lvl="2"/>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152" y="2738818"/>
            <a:ext cx="5312117" cy="26104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561" y="3287458"/>
            <a:ext cx="5985245" cy="1399775"/>
          </a:xfrm>
          <a:prstGeom prst="rect">
            <a:avLst/>
          </a:prstGeom>
        </p:spPr>
      </p:pic>
      <p:sp>
        <p:nvSpPr>
          <p:cNvPr id="9" name="TextBox 8"/>
          <p:cNvSpPr txBox="1"/>
          <p:nvPr/>
        </p:nvSpPr>
        <p:spPr>
          <a:xfrm>
            <a:off x="2184401" y="2470493"/>
            <a:ext cx="1291892" cy="369332"/>
          </a:xfrm>
          <a:prstGeom prst="rect">
            <a:avLst/>
          </a:prstGeom>
          <a:noFill/>
        </p:spPr>
        <p:txBody>
          <a:bodyPr wrap="none" rtlCol="0">
            <a:spAutoFit/>
          </a:bodyPr>
          <a:lstStyle/>
          <a:p>
            <a:r>
              <a:rPr lang="en-US" dirty="0" smtClean="0"/>
              <a:t>Data Before</a:t>
            </a:r>
            <a:endParaRPr lang="en-US" dirty="0"/>
          </a:p>
        </p:txBody>
      </p:sp>
      <p:sp>
        <p:nvSpPr>
          <p:cNvPr id="10" name="TextBox 9"/>
          <p:cNvSpPr txBox="1"/>
          <p:nvPr/>
        </p:nvSpPr>
        <p:spPr>
          <a:xfrm>
            <a:off x="6954592" y="2470493"/>
            <a:ext cx="3592715" cy="369332"/>
          </a:xfrm>
          <a:prstGeom prst="rect">
            <a:avLst/>
          </a:prstGeom>
          <a:noFill/>
        </p:spPr>
        <p:txBody>
          <a:bodyPr wrap="none" rtlCol="0">
            <a:spAutoFit/>
          </a:bodyPr>
          <a:lstStyle/>
          <a:p>
            <a:r>
              <a:rPr lang="en-US" dirty="0" smtClean="0"/>
              <a:t>Data After cleaning and lemmatizing</a:t>
            </a:r>
            <a:endParaRPr lang="en-US" dirty="0"/>
          </a:p>
        </p:txBody>
      </p:sp>
    </p:spTree>
    <p:extLst>
      <p:ext uri="{BB962C8B-B14F-4D97-AF65-F5344CB8AC3E}">
        <p14:creationId xmlns:p14="http://schemas.microsoft.com/office/powerpoint/2010/main" val="42574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3674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Pre-Processing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708981"/>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One Hot Encoding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latin typeface="Calibri "/>
              </a:rPr>
              <a:t>Data Transformation: </a:t>
            </a:r>
          </a:p>
          <a:p>
            <a:pPr marL="1257300" lvl="2" indent="-342900">
              <a:buFont typeface="Arial" panose="020B0604020202020204" pitchFamily="34" charset="0"/>
              <a:buChar char="•"/>
            </a:pPr>
            <a:r>
              <a:rPr lang="en-GB" sz="2400" dirty="0" smtClean="0">
                <a:latin typeface="Calibri "/>
              </a:rPr>
              <a:t>One hot Encoding: </a:t>
            </a:r>
          </a:p>
          <a:p>
            <a:pPr marL="1657350" lvl="3" indent="-285750" fontAlgn="base">
              <a:buFont typeface="Arial" panose="020B0604020202020204" pitchFamily="34" charset="0"/>
              <a:buChar char="•"/>
            </a:pPr>
            <a:r>
              <a:rPr lang="en-GB" sz="2400" dirty="0">
                <a:latin typeface="Calibri "/>
                <a:cs typeface="Calibri" panose="020F0502020204030204" pitchFamily="34" charset="0"/>
              </a:rPr>
              <a:t>Machine learning algorithms cannot work </a:t>
            </a:r>
            <a:r>
              <a:rPr lang="en-GB" sz="2400" dirty="0" smtClean="0">
                <a:latin typeface="Calibri "/>
                <a:cs typeface="Calibri" panose="020F0502020204030204" pitchFamily="34" charset="0"/>
              </a:rPr>
              <a:t>with </a:t>
            </a:r>
            <a:br>
              <a:rPr lang="en-GB" sz="2400" dirty="0" smtClean="0">
                <a:latin typeface="Calibri "/>
                <a:cs typeface="Calibri" panose="020F0502020204030204" pitchFamily="34" charset="0"/>
              </a:rPr>
            </a:br>
            <a:r>
              <a:rPr lang="en-GB" sz="2400" dirty="0" smtClean="0">
                <a:latin typeface="Calibri "/>
                <a:cs typeface="Calibri" panose="020F0502020204030204" pitchFamily="34" charset="0"/>
              </a:rPr>
              <a:t>categorical </a:t>
            </a:r>
            <a:r>
              <a:rPr lang="en-GB" sz="2400" dirty="0">
                <a:latin typeface="Calibri "/>
                <a:cs typeface="Calibri" panose="020F0502020204030204" pitchFamily="34" charset="0"/>
              </a:rPr>
              <a:t>data directly.</a:t>
            </a:r>
          </a:p>
          <a:p>
            <a:pPr marL="1657350" lvl="3" indent="-285750" fontAlgn="base">
              <a:buFont typeface="Arial" panose="020B0604020202020204" pitchFamily="34" charset="0"/>
              <a:buChar char="•"/>
            </a:pPr>
            <a:r>
              <a:rPr lang="en-GB" sz="2400" dirty="0">
                <a:latin typeface="Calibri "/>
                <a:cs typeface="Calibri" panose="020F0502020204030204" pitchFamily="34" charset="0"/>
              </a:rPr>
              <a:t>Categorical data must be converted to numbers.</a:t>
            </a:r>
          </a:p>
          <a:p>
            <a:pPr marL="1657350" lvl="3" indent="-285750" fontAlgn="base">
              <a:buFont typeface="Arial" panose="020B0604020202020204" pitchFamily="34" charset="0"/>
              <a:buChar char="•"/>
            </a:pPr>
            <a:r>
              <a:rPr lang="en-GB" sz="2400" dirty="0">
                <a:latin typeface="Calibri "/>
                <a:cs typeface="Calibri" panose="020F0502020204030204" pitchFamily="34" charset="0"/>
              </a:rPr>
              <a:t>A one hot encoding allows the representation </a:t>
            </a:r>
            <a:r>
              <a:rPr lang="en-GB" sz="2400" dirty="0" smtClean="0">
                <a:latin typeface="Calibri "/>
                <a:cs typeface="Calibri" panose="020F0502020204030204" pitchFamily="34" charset="0"/>
              </a:rPr>
              <a:t/>
            </a:r>
            <a:br>
              <a:rPr lang="en-GB" sz="2400" dirty="0" smtClean="0">
                <a:latin typeface="Calibri "/>
                <a:cs typeface="Calibri" panose="020F0502020204030204" pitchFamily="34" charset="0"/>
              </a:rPr>
            </a:br>
            <a:r>
              <a:rPr lang="en-GB" sz="2400" dirty="0" smtClean="0">
                <a:latin typeface="Calibri "/>
                <a:cs typeface="Calibri" panose="020F0502020204030204" pitchFamily="34" charset="0"/>
              </a:rPr>
              <a:t>of </a:t>
            </a:r>
            <a:r>
              <a:rPr lang="en-GB" sz="2400" dirty="0">
                <a:latin typeface="Calibri "/>
                <a:cs typeface="Calibri" panose="020F0502020204030204" pitchFamily="34" charset="0"/>
              </a:rPr>
              <a:t>categorical data to be more expressive.</a:t>
            </a:r>
          </a:p>
          <a:p>
            <a:pPr marL="1714500" lvl="3" indent="-342900">
              <a:buFont typeface="Arial" panose="020B0604020202020204" pitchFamily="34" charset="0"/>
              <a:buChar char="•"/>
            </a:pPr>
            <a:endParaRPr lang="en-GB" sz="2400" dirty="0">
              <a:latin typeface="Calibri "/>
            </a:endParaRPr>
          </a:p>
          <a:p>
            <a:pPr marL="1257300" lvl="2" indent="-342900">
              <a:buFont typeface="Arial" panose="020B0604020202020204" pitchFamily="34" charset="0"/>
              <a:buChar char="•"/>
            </a:pPr>
            <a:endParaRPr lang="en-GB" sz="2400" dirty="0" smtClean="0">
              <a:latin typeface="Calibri "/>
            </a:endParaRPr>
          </a:p>
          <a:p>
            <a:pPr lvl="2"/>
            <a:endParaRPr lang="en-GB" sz="2400" dirty="0">
              <a:latin typeface="Calibri "/>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431" y="1168741"/>
            <a:ext cx="3467100" cy="4762500"/>
          </a:xfrm>
          <a:prstGeom prst="rect">
            <a:avLst/>
          </a:prstGeom>
        </p:spPr>
      </p:pic>
    </p:spTree>
    <p:extLst>
      <p:ext uri="{BB962C8B-B14F-4D97-AF65-F5344CB8AC3E}">
        <p14:creationId xmlns:p14="http://schemas.microsoft.com/office/powerpoint/2010/main" val="39914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356462"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Data Labeling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27809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Data Labelling</a:t>
            </a:r>
          </a:p>
          <a:p>
            <a:pPr lvl="3"/>
            <a:endParaRPr lang="en-GB" sz="2400" dirty="0" smtClean="0">
              <a:latin typeface="Calibri "/>
            </a:endParaRPr>
          </a:p>
          <a:p>
            <a:pPr marL="800100" lvl="1" indent="-342900">
              <a:buFont typeface="Arial" panose="020B0604020202020204" pitchFamily="34" charset="0"/>
              <a:buChar char="•"/>
            </a:pPr>
            <a:r>
              <a:rPr lang="en-GB" sz="2400" dirty="0" smtClean="0">
                <a:latin typeface="Calibri "/>
              </a:rPr>
              <a:t>We have reviews labelled as Y, YR, N and NR.</a:t>
            </a:r>
          </a:p>
          <a:p>
            <a:pPr marL="800100" lvl="1" indent="-342900">
              <a:buFont typeface="Arial" panose="020B0604020202020204" pitchFamily="34" charset="0"/>
              <a:buChar char="•"/>
            </a:pPr>
            <a:endParaRPr lang="en-GB" sz="2400" dirty="0" smtClean="0">
              <a:latin typeface="Calibri "/>
            </a:endParaRPr>
          </a:p>
          <a:p>
            <a:pPr marL="800100" lvl="1" indent="-342900">
              <a:buFont typeface="Arial" panose="020B0604020202020204" pitchFamily="34" charset="0"/>
              <a:buChar char="•"/>
            </a:pPr>
            <a:r>
              <a:rPr lang="en-GB" sz="2400" dirty="0" smtClean="0">
                <a:latin typeface="Calibri "/>
              </a:rPr>
              <a:t>We label the review Y and YR as FAKE and N and NR </a:t>
            </a:r>
            <a:br>
              <a:rPr lang="en-GB" sz="2400" dirty="0" smtClean="0">
                <a:latin typeface="Calibri "/>
              </a:rPr>
            </a:br>
            <a:r>
              <a:rPr lang="en-GB" sz="2400" dirty="0" smtClean="0">
                <a:latin typeface="Calibri "/>
              </a:rPr>
              <a:t>as TRUTH.</a:t>
            </a:r>
          </a:p>
          <a:p>
            <a:pPr marL="800100" lvl="1" indent="-342900">
              <a:buFont typeface="Arial" panose="020B0604020202020204" pitchFamily="34" charset="0"/>
              <a:buChar char="•"/>
            </a:pPr>
            <a:endParaRPr lang="en-GB" sz="2400" dirty="0" smtClean="0">
              <a:latin typeface="Calibri "/>
            </a:endParaRPr>
          </a:p>
          <a:p>
            <a:pPr marL="800100" lvl="1" indent="-342900">
              <a:buFont typeface="Arial" panose="020B0604020202020204" pitchFamily="34" charset="0"/>
              <a:buChar char="•"/>
            </a:pPr>
            <a:r>
              <a:rPr lang="en-GB" sz="2400" dirty="0" smtClean="0">
                <a:latin typeface="Calibri "/>
              </a:rPr>
              <a:t>All FAKE labels are further labelled as </a:t>
            </a:r>
            <a:r>
              <a:rPr lang="en-GB" sz="2400" dirty="0">
                <a:latin typeface="Calibri "/>
              </a:rPr>
              <a:t>1</a:t>
            </a:r>
            <a:r>
              <a:rPr lang="en-GB" sz="2400" dirty="0" smtClean="0">
                <a:latin typeface="Calibri "/>
              </a:rPr>
              <a:t> and TRUTH </a:t>
            </a:r>
            <a:br>
              <a:rPr lang="en-GB" sz="2400" dirty="0" smtClean="0">
                <a:latin typeface="Calibri "/>
              </a:rPr>
            </a:br>
            <a:r>
              <a:rPr lang="en-GB" sz="2400" dirty="0" smtClean="0">
                <a:latin typeface="Calibri "/>
              </a:rPr>
              <a:t>labels are represented as 0.</a:t>
            </a:r>
            <a:endParaRPr lang="en-GB" sz="2400" dirty="0">
              <a:latin typeface="Calibri "/>
            </a:endParaRPr>
          </a:p>
          <a:p>
            <a:pPr marL="1257300" lvl="2" indent="-342900">
              <a:buFont typeface="Arial" panose="020B0604020202020204" pitchFamily="34" charset="0"/>
              <a:buChar char="•"/>
            </a:pPr>
            <a:endParaRPr lang="en-GB" sz="2400" dirty="0" smtClean="0">
              <a:latin typeface="Calibri "/>
            </a:endParaRPr>
          </a:p>
          <a:p>
            <a:pPr lvl="2"/>
            <a:endParaRPr lang="en-GB" sz="2400" dirty="0">
              <a:latin typeface="Calibri "/>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431" y="1168741"/>
            <a:ext cx="3467100" cy="4762500"/>
          </a:xfrm>
          <a:prstGeom prst="rect">
            <a:avLst/>
          </a:prstGeom>
        </p:spPr>
      </p:pic>
    </p:spTree>
    <p:extLst>
      <p:ext uri="{BB962C8B-B14F-4D97-AF65-F5344CB8AC3E}">
        <p14:creationId xmlns:p14="http://schemas.microsoft.com/office/powerpoint/2010/main" val="22419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633781"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Splitting the data</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708981"/>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Splitting the data</a:t>
            </a:r>
          </a:p>
          <a:p>
            <a:pPr lvl="3"/>
            <a:endParaRPr lang="en-US" sz="2800" b="1"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latin typeface="Calibri "/>
              </a:rPr>
              <a:t>We split Train and Test data in the ratio 80:20.</a:t>
            </a:r>
          </a:p>
          <a:p>
            <a:pPr lvl="1"/>
            <a:endParaRPr lang="en-GB" sz="2400" dirty="0" smtClean="0">
              <a:latin typeface="Calibri "/>
            </a:endParaRPr>
          </a:p>
          <a:p>
            <a:pPr marL="800100" lvl="1" indent="-342900">
              <a:buFont typeface="Arial" panose="020B0604020202020204" pitchFamily="34" charset="0"/>
              <a:buChar char="•"/>
            </a:pPr>
            <a:r>
              <a:rPr lang="en-GB" sz="2400" dirty="0" smtClean="0">
                <a:latin typeface="Calibri "/>
              </a:rPr>
              <a:t>Round 1 : Hold Out Set / K – Fold Cross Validation</a:t>
            </a:r>
          </a:p>
          <a:p>
            <a:pPr marL="1257300" lvl="2" indent="-342900">
              <a:buFont typeface="Arial" panose="020B0604020202020204" pitchFamily="34" charset="0"/>
              <a:buChar char="•"/>
            </a:pPr>
            <a:r>
              <a:rPr lang="en-GB" sz="2400" dirty="0" smtClean="0">
                <a:latin typeface="Calibri "/>
              </a:rPr>
              <a:t>We split the train data in the ratio 90:10.</a:t>
            </a:r>
          </a:p>
          <a:p>
            <a:pPr marL="1257300" lvl="2" indent="-342900">
              <a:buFont typeface="Arial" panose="020B0604020202020204" pitchFamily="34" charset="0"/>
              <a:buChar char="•"/>
            </a:pPr>
            <a:r>
              <a:rPr lang="en-GB" sz="2400" dirty="0" smtClean="0">
                <a:latin typeface="Calibri "/>
              </a:rPr>
              <a:t>90% data for training and the10% for validation.</a:t>
            </a:r>
          </a:p>
          <a:p>
            <a:pPr marL="1257300" lvl="2" indent="-342900">
              <a:buFont typeface="Arial" panose="020B0604020202020204" pitchFamily="34" charset="0"/>
              <a:buChar char="•"/>
            </a:pPr>
            <a:endParaRPr lang="en-GB" sz="2400" dirty="0">
              <a:latin typeface="Calibri "/>
            </a:endParaRPr>
          </a:p>
          <a:p>
            <a:pPr marL="800100" lvl="1" indent="-342900">
              <a:buFont typeface="Arial" panose="020B0604020202020204" pitchFamily="34" charset="0"/>
              <a:buChar char="•"/>
            </a:pPr>
            <a:r>
              <a:rPr lang="en-GB" sz="2400" dirty="0" smtClean="0">
                <a:latin typeface="Calibri "/>
              </a:rPr>
              <a:t>Round 2 : On Entire Training Data</a:t>
            </a:r>
          </a:p>
          <a:p>
            <a:pPr marL="800100" lvl="1" indent="-342900">
              <a:buFont typeface="Arial" panose="020B0604020202020204" pitchFamily="34" charset="0"/>
              <a:buChar char="•"/>
            </a:pPr>
            <a:endParaRPr lang="en-GB" sz="2400" dirty="0" smtClean="0">
              <a:latin typeface="Calibri "/>
            </a:endParaRPr>
          </a:p>
          <a:p>
            <a:pPr marL="1257300" lvl="2" indent="-342900">
              <a:buFont typeface="Arial" panose="020B0604020202020204" pitchFamily="34" charset="0"/>
              <a:buChar char="•"/>
            </a:pPr>
            <a:endParaRPr lang="en-GB" sz="2400" dirty="0" smtClean="0">
              <a:latin typeface="Calibri "/>
            </a:endParaRPr>
          </a:p>
          <a:p>
            <a:pPr lvl="2"/>
            <a:endParaRPr lang="en-GB" sz="2400" dirty="0">
              <a:latin typeface="Calibri "/>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1431" y="1159597"/>
            <a:ext cx="3467100" cy="4762500"/>
          </a:xfrm>
          <a:prstGeom prst="rect">
            <a:avLst/>
          </a:prstGeom>
        </p:spPr>
      </p:pic>
    </p:spTree>
    <p:extLst>
      <p:ext uri="{BB962C8B-B14F-4D97-AF65-F5344CB8AC3E}">
        <p14:creationId xmlns:p14="http://schemas.microsoft.com/office/powerpoint/2010/main" val="397148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2152897"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Validation Mechanisms</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97031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Validation Schemes</a:t>
            </a:r>
          </a:p>
          <a:p>
            <a:pPr lvl="3"/>
            <a:endParaRPr lang="en-US" sz="2800" b="1"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latin typeface="Calibri "/>
              </a:rPr>
              <a:t>K – Fold Cross Validation</a:t>
            </a:r>
          </a:p>
          <a:p>
            <a:pPr marL="1257300" lvl="2" indent="-342900" algn="just">
              <a:buFont typeface="Arial" panose="020B0604020202020204" pitchFamily="34" charset="0"/>
              <a:buChar char="•"/>
            </a:pPr>
            <a:r>
              <a:rPr lang="en-US" sz="2400" dirty="0"/>
              <a:t>Within each set in the holdout validation process, we use k-fold validation method</a:t>
            </a:r>
            <a:endParaRPr lang="en-GB" sz="2400" dirty="0"/>
          </a:p>
          <a:p>
            <a:pPr marL="1257300" lvl="2" indent="-342900" algn="just">
              <a:buFont typeface="Arial" panose="020B0604020202020204" pitchFamily="34" charset="0"/>
              <a:buChar char="•"/>
            </a:pPr>
            <a:r>
              <a:rPr lang="en-GB" sz="2400" dirty="0"/>
              <a:t>The data set is divided into </a:t>
            </a:r>
            <a:r>
              <a:rPr lang="en-GB" sz="2400" i="1" dirty="0"/>
              <a:t>k</a:t>
            </a:r>
            <a:r>
              <a:rPr lang="en-GB" sz="2400" dirty="0"/>
              <a:t> subsets, and the holdout method is repeated </a:t>
            </a:r>
            <a:r>
              <a:rPr lang="en-GB" sz="2400" i="1" dirty="0"/>
              <a:t>k</a:t>
            </a:r>
            <a:r>
              <a:rPr lang="en-GB" sz="2400" dirty="0"/>
              <a:t> times. Each time, one of the </a:t>
            </a:r>
            <a:r>
              <a:rPr lang="en-GB" sz="2400" i="1" dirty="0"/>
              <a:t>k</a:t>
            </a:r>
            <a:r>
              <a:rPr lang="en-GB" sz="2400" dirty="0"/>
              <a:t> subsets is used as the </a:t>
            </a:r>
            <a:r>
              <a:rPr lang="en-GB" sz="2400" dirty="0" smtClean="0"/>
              <a:t>validation set </a:t>
            </a:r>
            <a:r>
              <a:rPr lang="en-GB" sz="2400" dirty="0"/>
              <a:t>and the other </a:t>
            </a:r>
            <a:r>
              <a:rPr lang="en-GB" sz="2400" i="1" dirty="0"/>
              <a:t>k-1</a:t>
            </a:r>
            <a:r>
              <a:rPr lang="en-GB" sz="2400" dirty="0"/>
              <a:t> subsets are put together to form a training set. </a:t>
            </a:r>
            <a:r>
              <a:rPr lang="en-GB" sz="2400" dirty="0">
                <a:latin typeface="Calibri "/>
              </a:rPr>
              <a:t>In our case k = 5</a:t>
            </a:r>
            <a:r>
              <a:rPr lang="en-GB" sz="2400" dirty="0" smtClean="0">
                <a:latin typeface="Calibri "/>
              </a:rPr>
              <a:t>.</a:t>
            </a:r>
            <a:endParaRPr lang="en-GB" sz="2400" dirty="0" smtClean="0"/>
          </a:p>
          <a:p>
            <a:pPr marL="1257300" lvl="2" indent="-342900" algn="just">
              <a:buFont typeface="Arial" panose="020B0604020202020204" pitchFamily="34" charset="0"/>
              <a:buChar char="•"/>
            </a:pPr>
            <a:r>
              <a:rPr lang="en-GB" sz="2400" dirty="0" smtClean="0">
                <a:latin typeface="Calibri "/>
              </a:rPr>
              <a:t>It prevents overfitting.</a:t>
            </a:r>
          </a:p>
          <a:p>
            <a:pPr marL="1257300" lvl="2" indent="-342900">
              <a:buFont typeface="Arial" panose="020B0604020202020204" pitchFamily="34" charset="0"/>
              <a:buChar char="•"/>
            </a:pPr>
            <a:endParaRPr lang="en-GB" sz="2400" dirty="0" smtClean="0">
              <a:latin typeface="Calibri "/>
            </a:endParaRPr>
          </a:p>
          <a:p>
            <a:pPr lvl="2"/>
            <a:endParaRPr lang="en-GB" sz="2400" dirty="0">
              <a:latin typeface="Calibri "/>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5" name="Picture 4"/>
          <p:cNvPicPr>
            <a:picLocks noChangeAspect="1"/>
          </p:cNvPicPr>
          <p:nvPr/>
        </p:nvPicPr>
        <p:blipFill>
          <a:blip r:embed="rId3" cstate="print"/>
          <a:stretch>
            <a:fillRect/>
          </a:stretch>
        </p:blipFill>
        <p:spPr>
          <a:xfrm>
            <a:off x="4786117" y="4148880"/>
            <a:ext cx="7036689" cy="2125499"/>
          </a:xfrm>
          <a:prstGeom prst="rect">
            <a:avLst/>
          </a:prstGeom>
        </p:spPr>
      </p:pic>
    </p:spTree>
    <p:extLst>
      <p:ext uri="{BB962C8B-B14F-4D97-AF65-F5344CB8AC3E}">
        <p14:creationId xmlns:p14="http://schemas.microsoft.com/office/powerpoint/2010/main" val="7222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2152897"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Validation Mechanisms</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97031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Validation Schemes</a:t>
            </a:r>
          </a:p>
          <a:p>
            <a:pPr lvl="3"/>
            <a:endParaRPr lang="en-US" sz="2800" b="1"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GB" sz="2400" dirty="0" smtClean="0">
                <a:latin typeface="Calibri "/>
              </a:rPr>
              <a:t>Hold Out Set Validation</a:t>
            </a:r>
          </a:p>
          <a:p>
            <a:pPr marL="1257300" lvl="2" indent="-342900" algn="just">
              <a:buFont typeface="Arial" panose="020B0604020202020204" pitchFamily="34" charset="0"/>
              <a:buChar char="•"/>
            </a:pPr>
            <a:r>
              <a:rPr lang="en-US" sz="2400" dirty="0"/>
              <a:t>Holdout is when you split up your dataset into a ‘train’ and </a:t>
            </a:r>
            <a:r>
              <a:rPr lang="en-US" sz="2400" dirty="0" smtClean="0"/>
              <a:t>‘validation’ </a:t>
            </a:r>
            <a:r>
              <a:rPr lang="en-US" sz="2400" dirty="0"/>
              <a:t>set. </a:t>
            </a:r>
            <a:endParaRPr lang="en-US" sz="2400" dirty="0" smtClean="0"/>
          </a:p>
          <a:p>
            <a:pPr marL="1257300" lvl="2" indent="-342900" algn="just">
              <a:buFont typeface="Arial" panose="020B0604020202020204" pitchFamily="34" charset="0"/>
              <a:buChar char="•"/>
            </a:pPr>
            <a:r>
              <a:rPr lang="en-US" sz="2400" dirty="0" smtClean="0"/>
              <a:t>The </a:t>
            </a:r>
            <a:r>
              <a:rPr lang="en-US" sz="2400" dirty="0"/>
              <a:t>training set is what the model is trained on, and the </a:t>
            </a:r>
            <a:r>
              <a:rPr lang="en-US" sz="2400" dirty="0" smtClean="0"/>
              <a:t>validation set </a:t>
            </a:r>
            <a:r>
              <a:rPr lang="en-US" sz="2400" dirty="0"/>
              <a:t>is used to see how well that model performs on unseen data. </a:t>
            </a:r>
            <a:endParaRPr lang="en-US" sz="2400" dirty="0" smtClean="0"/>
          </a:p>
          <a:p>
            <a:pPr marL="1257300" lvl="2" indent="-342900" algn="just">
              <a:buFont typeface="Arial" panose="020B0604020202020204" pitchFamily="34" charset="0"/>
              <a:buChar char="•"/>
            </a:pPr>
            <a:r>
              <a:rPr lang="en-US" sz="2400" dirty="0"/>
              <a:t>The holdout method is good to use when you have a very large </a:t>
            </a:r>
            <a:r>
              <a:rPr lang="en-US" sz="2400" dirty="0" smtClean="0"/>
              <a:t>dataset.</a:t>
            </a:r>
          </a:p>
          <a:p>
            <a:pPr marL="1257300" lvl="2" indent="-342900">
              <a:buFont typeface="Arial" panose="020B0604020202020204" pitchFamily="34" charset="0"/>
              <a:buChar char="•"/>
            </a:pPr>
            <a:r>
              <a:rPr lang="en-US" sz="2400" dirty="0" smtClean="0"/>
              <a:t>The cross-validation </a:t>
            </a:r>
            <a:r>
              <a:rPr lang="en-US" sz="2400" dirty="0"/>
              <a:t>uses multiple train-test splits, </a:t>
            </a:r>
            <a:r>
              <a:rPr lang="en-US" sz="2400" dirty="0" smtClean="0"/>
              <a:t/>
            </a:r>
            <a:br>
              <a:rPr lang="en-US" sz="2400" dirty="0" smtClean="0"/>
            </a:br>
            <a:r>
              <a:rPr lang="en-US" sz="2400" dirty="0" smtClean="0"/>
              <a:t>it </a:t>
            </a:r>
            <a:r>
              <a:rPr lang="en-US" sz="2400" dirty="0"/>
              <a:t>takes more computational power and </a:t>
            </a:r>
            <a:r>
              <a:rPr lang="en-US" sz="2400" dirty="0" smtClean="0"/>
              <a:t>time</a:t>
            </a:r>
            <a:br>
              <a:rPr lang="en-US" sz="2400" dirty="0" smtClean="0"/>
            </a:br>
            <a:r>
              <a:rPr lang="en-US" sz="2400" dirty="0" smtClean="0"/>
              <a:t>to run </a:t>
            </a:r>
            <a:r>
              <a:rPr lang="en-US" sz="2400" dirty="0"/>
              <a:t>than </a:t>
            </a:r>
            <a:r>
              <a:rPr lang="en-US" sz="2400" dirty="0" smtClean="0"/>
              <a:t>using </a:t>
            </a:r>
            <a:r>
              <a:rPr lang="en-US" sz="2400" dirty="0"/>
              <a:t>the holdout method.</a:t>
            </a:r>
            <a:endParaRPr lang="en-US" sz="2400" dirty="0" smtClean="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4" name="Picture 3"/>
          <p:cNvPicPr>
            <a:picLocks noChangeAspect="1"/>
          </p:cNvPicPr>
          <p:nvPr/>
        </p:nvPicPr>
        <p:blipFill>
          <a:blip r:embed="rId2" cstate="print"/>
          <a:stretch>
            <a:fillRect/>
          </a:stretch>
        </p:blipFill>
        <p:spPr>
          <a:xfrm>
            <a:off x="6954592" y="4572921"/>
            <a:ext cx="5150549" cy="1412332"/>
          </a:xfrm>
          <a:prstGeom prst="rect">
            <a:avLst/>
          </a:prstGeom>
        </p:spPr>
      </p:pic>
    </p:spTree>
    <p:extLst>
      <p:ext uri="{BB962C8B-B14F-4D97-AF65-F5344CB8AC3E}">
        <p14:creationId xmlns:p14="http://schemas.microsoft.com/office/powerpoint/2010/main" val="90935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288353"/>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Keras Embedding Layer</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742950" lvl="1" indent="-285750">
              <a:buFont typeface="Arial" panose="020B0604020202020204" pitchFamily="34" charset="0"/>
              <a:buChar char="•"/>
            </a:pPr>
            <a:r>
              <a:rPr lang="en-GB" sz="2400" dirty="0">
                <a:latin typeface="Calibri" panose="020F0502020204030204" pitchFamily="34" charset="0"/>
                <a:cs typeface="Calibri" panose="020F0502020204030204" pitchFamily="34" charset="0"/>
              </a:rPr>
              <a:t>Keras offers an Embedding layer that can be used for neural networks on text data. </a:t>
            </a:r>
            <a:endParaRPr lang="en-GB" sz="2400" dirty="0" smtClean="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It </a:t>
            </a:r>
            <a:r>
              <a:rPr lang="en-GB" sz="2400" dirty="0">
                <a:latin typeface="Calibri" panose="020F0502020204030204" pitchFamily="34" charset="0"/>
                <a:cs typeface="Calibri" panose="020F0502020204030204" pitchFamily="34" charset="0"/>
              </a:rPr>
              <a:t>requires that the input data be integer encoded, so that each word is represented by a unique </a:t>
            </a:r>
            <a:r>
              <a:rPr lang="en-GB" sz="2400" dirty="0" smtClean="0">
                <a:latin typeface="Calibri" panose="020F0502020204030204" pitchFamily="34" charset="0"/>
                <a:cs typeface="Calibri" panose="020F0502020204030204" pitchFamily="34" charset="0"/>
              </a:rPr>
              <a:t>integer.</a:t>
            </a:r>
          </a:p>
          <a:p>
            <a:pPr marL="742950" lvl="1"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The Embedding layer is initialized with random weights and will learn an embedding for all of the words in the training dataset</a:t>
            </a:r>
            <a:endParaRPr lang="en-GB" sz="2400" dirty="0">
              <a:latin typeface="Calibri" panose="020F0502020204030204" pitchFamily="34" charset="0"/>
              <a:cs typeface="Calibri" panose="020F0502020204030204" pitchFamily="34" charset="0"/>
            </a:endParaRPr>
          </a:p>
          <a:p>
            <a:pPr marL="742950" lvl="1"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383851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329390"/>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Convolution Neural Network</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The role of the CNN is to reduce the size of the review which is easier to process, without losing features which are critical for getting a good prediction.</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Here, we use CNN 1D - as each review is associated with a 1 dimensional vector -  to extract the important features from the reviews.</a:t>
            </a: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2" descr="Image for post"/>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8913" y="3588056"/>
            <a:ext cx="3320488" cy="242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6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534575"/>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Max Pooling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The Pooling layer is responsible for reducing the spatial size of the Convolved Feature</a:t>
            </a:r>
            <a:r>
              <a:rPr lang="en-US" sz="2400" dirty="0" smtClean="0">
                <a:latin typeface="Calibri" panose="020F0502020204030204" pitchFamily="34" charset="0"/>
                <a:cs typeface="Calibri" panose="020F0502020204030204" pitchFamily="34" charset="0"/>
              </a:rPr>
              <a:t>.</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Max Pooling returns the maximum value from the portion of the image covered by the Kernel.  </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It is useful for extracting dominant </a:t>
            </a:r>
            <a:r>
              <a:rPr lang="en-US" sz="2400" dirty="0" smtClean="0">
                <a:latin typeface="Calibri" panose="020F0502020204030204" pitchFamily="34" charset="0"/>
                <a:cs typeface="Calibri" panose="020F0502020204030204" pitchFamily="34" charset="0"/>
              </a:rPr>
              <a:t>features.</a:t>
            </a: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Picture 8"/>
          <p:cNvPicPr>
            <a:picLocks noChangeAspect="1"/>
          </p:cNvPicPr>
          <p:nvPr/>
        </p:nvPicPr>
        <p:blipFill>
          <a:blip r:embed="rId2" cstate="print"/>
          <a:stretch>
            <a:fillRect/>
          </a:stretch>
        </p:blipFill>
        <p:spPr>
          <a:xfrm>
            <a:off x="6678651" y="3500418"/>
            <a:ext cx="2328636" cy="2309471"/>
          </a:xfrm>
          <a:prstGeom prst="rect">
            <a:avLst/>
          </a:prstGeom>
        </p:spPr>
      </p:pic>
      <p:sp>
        <p:nvSpPr>
          <p:cNvPr id="10" name="Right Arrow 9"/>
          <p:cNvSpPr/>
          <p:nvPr/>
        </p:nvSpPr>
        <p:spPr>
          <a:xfrm>
            <a:off x="9224522" y="4233452"/>
            <a:ext cx="870579" cy="727102"/>
          </a:xfrm>
          <a:prstGeom prst="rightArrow">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cstate="print"/>
          <a:stretch>
            <a:fillRect/>
          </a:stretch>
        </p:blipFill>
        <p:spPr>
          <a:xfrm>
            <a:off x="10312336" y="4028180"/>
            <a:ext cx="1137647" cy="1137647"/>
          </a:xfrm>
          <a:prstGeom prst="rect">
            <a:avLst/>
          </a:prstGeom>
        </p:spPr>
      </p:pic>
    </p:spTree>
    <p:extLst>
      <p:ext uri="{BB962C8B-B14F-4D97-AF65-F5344CB8AC3E}">
        <p14:creationId xmlns:p14="http://schemas.microsoft.com/office/powerpoint/2010/main" val="148279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5683607"/>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Global Max Pooling</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Global pooling down samples the entire feature map to a single value.</a:t>
            </a:r>
          </a:p>
          <a:p>
            <a:pPr marL="800100" lvl="1" indent="-342900" algn="just">
              <a:spcAft>
                <a:spcPts val="1600"/>
              </a:spcAf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Global </a:t>
            </a:r>
            <a:r>
              <a:rPr lang="en-US" sz="2400" dirty="0">
                <a:latin typeface="Calibri" panose="020F0502020204030204" pitchFamily="34" charset="0"/>
                <a:cs typeface="Calibri" panose="020F0502020204030204" pitchFamily="34" charset="0"/>
              </a:rPr>
              <a:t>pooling can be used in a model to aggressively summarize the presence of a feature in an image</a:t>
            </a:r>
            <a:r>
              <a:rPr lang="en-US" sz="2400" dirty="0" smtClean="0">
                <a:latin typeface="Calibri" panose="020F0502020204030204" pitchFamily="34" charset="0"/>
                <a:cs typeface="Calibri" panose="020F0502020204030204" pitchFamily="34" charset="0"/>
              </a:rPr>
              <a:t>.</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In </a:t>
            </a:r>
            <a:r>
              <a:rPr lang="en-US" sz="2400" dirty="0" smtClean="0">
                <a:latin typeface="Calibri" panose="020F0502020204030204" pitchFamily="34" charset="0"/>
                <a:cs typeface="Calibri" panose="020F0502020204030204" pitchFamily="34" charset="0"/>
              </a:rPr>
              <a:t>this, pool </a:t>
            </a:r>
            <a:r>
              <a:rPr lang="en-US" sz="2400" dirty="0">
                <a:latin typeface="Calibri" panose="020F0502020204030204" pitchFamily="34" charset="0"/>
                <a:cs typeface="Calibri" panose="020F0502020204030204" pitchFamily="34" charset="0"/>
              </a:rPr>
              <a:t>size = size of input feature map.</a:t>
            </a: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9" name="Picture 8"/>
          <p:cNvPicPr>
            <a:picLocks noChangeAspect="1"/>
          </p:cNvPicPr>
          <p:nvPr/>
        </p:nvPicPr>
        <p:blipFill>
          <a:blip r:embed="rId2" cstate="print"/>
          <a:stretch>
            <a:fillRect/>
          </a:stretch>
        </p:blipFill>
        <p:spPr>
          <a:xfrm>
            <a:off x="6678651" y="3500418"/>
            <a:ext cx="2328636" cy="2309471"/>
          </a:xfrm>
          <a:prstGeom prst="rect">
            <a:avLst/>
          </a:prstGeom>
        </p:spPr>
      </p:pic>
      <p:sp>
        <p:nvSpPr>
          <p:cNvPr id="10" name="Right Arrow 9"/>
          <p:cNvSpPr/>
          <p:nvPr/>
        </p:nvSpPr>
        <p:spPr>
          <a:xfrm>
            <a:off x="9224522" y="4233452"/>
            <a:ext cx="870579" cy="727102"/>
          </a:xfrm>
          <a:prstGeom prst="rightArrow">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3" cstate="print"/>
          <a:stretch>
            <a:fillRect/>
          </a:stretch>
        </p:blipFill>
        <p:spPr>
          <a:xfrm>
            <a:off x="10377928" y="4250467"/>
            <a:ext cx="581025" cy="600075"/>
          </a:xfrm>
          <a:prstGeom prst="rect">
            <a:avLst/>
          </a:prstGeom>
        </p:spPr>
      </p:pic>
    </p:spTree>
    <p:extLst>
      <p:ext uri="{BB962C8B-B14F-4D97-AF65-F5344CB8AC3E}">
        <p14:creationId xmlns:p14="http://schemas.microsoft.com/office/powerpoint/2010/main" val="97714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7652" y="494616"/>
            <a:ext cx="1765227"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Acknowledgement</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572464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Acknowledgement</a:t>
            </a:r>
            <a:endParaRPr lang="en-US" sz="3200" b="1" dirty="0">
              <a:latin typeface="Arial" panose="020B0604020202020204" pitchFamily="34" charset="0"/>
              <a:ea typeface="Times New Roman" panose="02020603050405020304" pitchFamily="18" charset="0"/>
              <a:cs typeface="Arial" panose="020B0604020202020204" pitchFamily="34" charset="0"/>
            </a:endParaRPr>
          </a:p>
          <a:p>
            <a:pPr marR="0" lvl="1" algn="just">
              <a:spcBef>
                <a:spcPts val="0"/>
              </a:spcBef>
              <a:spcAft>
                <a:spcPts val="0"/>
              </a:spcAft>
            </a:pPr>
            <a:endParaRPr lang="en-US" sz="2800" b="1" dirty="0">
              <a:effectLst/>
              <a:latin typeface="Arial" panose="020B0604020202020204" pitchFamily="34" charset="0"/>
              <a:ea typeface="Calibri" panose="020F0502020204030204" pitchFamily="34" charset="0"/>
              <a:cs typeface="Arial" panose="020B0604020202020204" pitchFamily="34" charset="0"/>
            </a:endParaRPr>
          </a:p>
          <a:p>
            <a:pPr lvl="1" algn="just"/>
            <a:r>
              <a:rPr lang="en-IN" sz="2400" dirty="0" smtClean="0"/>
              <a:t>I </a:t>
            </a:r>
            <a:r>
              <a:rPr lang="en-IN" sz="2400" dirty="0"/>
              <a:t>would like to thank </a:t>
            </a:r>
            <a:r>
              <a:rPr lang="en-IN" sz="2400" dirty="0" smtClean="0"/>
              <a:t>Dr. P Deepa Shenoy </a:t>
            </a:r>
            <a:r>
              <a:rPr lang="en-IN" sz="2400" dirty="0"/>
              <a:t>Ma’am, </a:t>
            </a:r>
            <a:r>
              <a:rPr lang="en-IN" sz="2400" dirty="0" smtClean="0"/>
              <a:t>Dr. Tanuja Ma’am, Prashant </a:t>
            </a:r>
            <a:r>
              <a:rPr lang="en-IN" sz="2400" dirty="0"/>
              <a:t>Sir and Venkatesh Sir for giving us this opportunity to </a:t>
            </a:r>
            <a:r>
              <a:rPr lang="en-IN" sz="2400" dirty="0" smtClean="0"/>
              <a:t>research on the </a:t>
            </a:r>
            <a:r>
              <a:rPr lang="en-IN" sz="2400" dirty="0"/>
              <a:t>solution that can help </a:t>
            </a:r>
            <a:r>
              <a:rPr lang="en-IN" sz="2400" dirty="0" smtClean="0"/>
              <a:t>the Restaurants Owners and Customers</a:t>
            </a:r>
            <a:r>
              <a:rPr lang="en-IN" sz="2400" dirty="0" smtClean="0"/>
              <a:t>.</a:t>
            </a:r>
          </a:p>
          <a:p>
            <a:pPr lvl="1" algn="just"/>
            <a:endParaRPr lang="en-US" sz="2400" dirty="0"/>
          </a:p>
          <a:p>
            <a:pPr lvl="1" algn="just"/>
            <a:r>
              <a:rPr lang="en-US" sz="2400" dirty="0" smtClean="0"/>
              <a:t>I would also like to thank </a:t>
            </a:r>
            <a:r>
              <a:rPr lang="en-US" sz="2400" dirty="0" err="1"/>
              <a:t>Nitin</a:t>
            </a:r>
            <a:r>
              <a:rPr lang="en-US" sz="2400" dirty="0"/>
              <a:t> Jindal and Bing </a:t>
            </a:r>
            <a:r>
              <a:rPr lang="en-US" sz="2400" dirty="0" smtClean="0"/>
              <a:t>Liu for allowing me to use their labeled dataset for my project.</a:t>
            </a:r>
            <a:endParaRPr lang="en-IN" sz="2400" dirty="0" smtClean="0"/>
          </a:p>
          <a:p>
            <a:pPr lvl="1" algn="just"/>
            <a:endParaRPr lang="en-US" sz="2400" dirty="0"/>
          </a:p>
          <a:p>
            <a:pPr lvl="1" algn="just"/>
            <a:endParaRPr lang="en-IN" sz="2400" dirty="0" smtClean="0"/>
          </a:p>
          <a:p>
            <a:pPr lvl="1" algn="just"/>
            <a:endParaRPr lang="en-US" sz="2400" dirty="0"/>
          </a:p>
          <a:p>
            <a:pPr lvl="1" algn="just"/>
            <a:endParaRPr lang="en-IN" sz="2400" dirty="0"/>
          </a:p>
          <a:p>
            <a:pPr lvl="1" algn="just"/>
            <a:endParaRPr lang="en-IN" sz="2400" dirty="0"/>
          </a:p>
          <a:p>
            <a:pPr marL="742950" lvl="1" indent="-285750" algn="just">
              <a:buFont typeface="Arial" panose="020B0604020202020204" pitchFamily="34" charset="0"/>
              <a:buChar char="•"/>
            </a:pPr>
            <a:endParaRPr lang="en-IN" sz="2400" dirty="0"/>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smtClean="0"/>
              <a:t>“The acknowledgement of a possibility can change anything.”</a:t>
            </a:r>
            <a:endParaRPr lang="en-IN" b="1" dirty="0"/>
          </a:p>
        </p:txBody>
      </p:sp>
      <p:sp>
        <p:nvSpPr>
          <p:cNvPr id="9" name="TextBox 8"/>
          <p:cNvSpPr txBox="1"/>
          <p:nvPr/>
        </p:nvSpPr>
        <p:spPr>
          <a:xfrm>
            <a:off x="247652" y="113157"/>
            <a:ext cx="2962671"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Fake Review Detection</a:t>
            </a:r>
          </a:p>
        </p:txBody>
      </p:sp>
    </p:spTree>
    <p:extLst>
      <p:ext uri="{BB962C8B-B14F-4D97-AF65-F5344CB8AC3E}">
        <p14:creationId xmlns:p14="http://schemas.microsoft.com/office/powerpoint/2010/main" val="12463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777648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Recurrent Neural Network</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RNN’s are good at processing sequence data for predictions.</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Sequential memory is a mechanism that makes it easier for your brain to recognize sequence patterns.</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Disadvantage: Short-term memory is </a:t>
            </a:r>
            <a:r>
              <a:rPr lang="en-US" sz="2400" dirty="0" smtClean="0">
                <a:latin typeface="Calibri" panose="020F0502020204030204" pitchFamily="34" charset="0"/>
                <a:cs typeface="Calibri" panose="020F0502020204030204" pitchFamily="34" charset="0"/>
              </a:rPr>
              <a:t>caused </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by </a:t>
            </a:r>
            <a:r>
              <a:rPr lang="en-US" sz="2400" dirty="0">
                <a:latin typeface="Calibri" panose="020F0502020204030204" pitchFamily="34" charset="0"/>
                <a:cs typeface="Calibri" panose="020F0502020204030204" pitchFamily="34" charset="0"/>
              </a:rPr>
              <a:t>the infamous vanishing </a:t>
            </a:r>
            <a:r>
              <a:rPr lang="en-US" sz="2400" dirty="0" smtClean="0">
                <a:latin typeface="Calibri" panose="020F0502020204030204" pitchFamily="34" charset="0"/>
                <a:cs typeface="Calibri" panose="020F0502020204030204" pitchFamily="34" charset="0"/>
              </a:rPr>
              <a:t>gradient problem.</a:t>
            </a: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11" name="Picture 4" descr="Image for post"/>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8959" y="3447836"/>
            <a:ext cx="4767216" cy="25742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for post"/>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8959" y="3433460"/>
            <a:ext cx="4767216" cy="257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13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777648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Recurrent Neural Network</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RNN’s are good at processing sequence data for predictions.</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Sequential memory is a mechanism that makes it easier for your brain to recognize sequence patterns.</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Disadvantage: Short-term memory is </a:t>
            </a:r>
            <a:r>
              <a:rPr lang="en-US" sz="2400" dirty="0" smtClean="0">
                <a:latin typeface="Calibri" panose="020F0502020204030204" pitchFamily="34" charset="0"/>
                <a:cs typeface="Calibri" panose="020F0502020204030204" pitchFamily="34" charset="0"/>
              </a:rPr>
              <a:t>caused </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by </a:t>
            </a:r>
            <a:r>
              <a:rPr lang="en-US" sz="2400" dirty="0">
                <a:latin typeface="Calibri" panose="020F0502020204030204" pitchFamily="34" charset="0"/>
                <a:cs typeface="Calibri" panose="020F0502020204030204" pitchFamily="34" charset="0"/>
              </a:rPr>
              <a:t>the infamous vanishing </a:t>
            </a:r>
            <a:r>
              <a:rPr lang="en-US" sz="2400" dirty="0" smtClean="0">
                <a:latin typeface="Calibri" panose="020F0502020204030204" pitchFamily="34" charset="0"/>
                <a:cs typeface="Calibri" panose="020F0502020204030204" pitchFamily="34" charset="0"/>
              </a:rPr>
              <a:t>gradient problem.</a:t>
            </a: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2" descr="Image for post"/>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0887" y="3307841"/>
            <a:ext cx="2832287" cy="305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1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8515152"/>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Long Short Term Memory</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smtClean="0"/>
              <a:t>LSTM ’s was created as the solution to short-term memory</a:t>
            </a:r>
            <a:r>
              <a:rPr lang="en-US" sz="2400" dirty="0" smtClean="0">
                <a:cs typeface="Calibri" panose="020F0502020204030204" pitchFamily="34" charset="0"/>
              </a:rPr>
              <a:t>.</a:t>
            </a:r>
            <a:endParaRPr lang="en-US" sz="2400" dirty="0">
              <a:cs typeface="Calibri" panose="020F0502020204030204" pitchFamily="34" charset="0"/>
            </a:endParaRPr>
          </a:p>
          <a:p>
            <a:pPr marL="800100" lvl="1" indent="-342900" algn="just">
              <a:spcAft>
                <a:spcPts val="1600"/>
              </a:spcAft>
              <a:buFont typeface="Arial" panose="020B0604020202020204" pitchFamily="34" charset="0"/>
              <a:buChar char="•"/>
            </a:pPr>
            <a:r>
              <a:rPr lang="en-US" sz="2400" dirty="0" smtClean="0"/>
              <a:t>These gates can learn which data in a sequence is important to keep or throw away. </a:t>
            </a:r>
          </a:p>
          <a:p>
            <a:pPr marL="800100" lvl="1" indent="-342900">
              <a:spcAft>
                <a:spcPts val="1600"/>
              </a:spcAft>
              <a:buFont typeface="Arial" panose="020B0604020202020204" pitchFamily="34" charset="0"/>
              <a:buChar char="•"/>
            </a:pPr>
            <a:r>
              <a:rPr lang="en-US" sz="2400" dirty="0" smtClean="0">
                <a:cs typeface="Calibri" panose="020F0502020204030204" pitchFamily="34" charset="0"/>
              </a:rPr>
              <a:t>Bi-LSTM: </a:t>
            </a:r>
            <a:r>
              <a:rPr lang="en-US" sz="2400" dirty="0" smtClean="0"/>
              <a:t>We duplicate the first recurrent layer in </a:t>
            </a:r>
            <a:br>
              <a:rPr lang="en-US" sz="2400" dirty="0" smtClean="0"/>
            </a:br>
            <a:r>
              <a:rPr lang="en-US" sz="2400" dirty="0" smtClean="0"/>
              <a:t>the network to get two layers side-by-side, then </a:t>
            </a:r>
            <a:br>
              <a:rPr lang="en-US" sz="2400" dirty="0" smtClean="0"/>
            </a:br>
            <a:r>
              <a:rPr lang="en-US" sz="2400" dirty="0" smtClean="0"/>
              <a:t>providing the input sequence as-is as input to the </a:t>
            </a:r>
            <a:br>
              <a:rPr lang="en-US" sz="2400" dirty="0" smtClean="0"/>
            </a:br>
            <a:r>
              <a:rPr lang="en-US" sz="2400" dirty="0" smtClean="0"/>
              <a:t>first layer and providing a reversed copy of the </a:t>
            </a:r>
            <a:br>
              <a:rPr lang="en-US" sz="2400" dirty="0" smtClean="0"/>
            </a:br>
            <a:r>
              <a:rPr lang="en-US" sz="2400" dirty="0" smtClean="0"/>
              <a:t>input sequence to the second</a:t>
            </a:r>
            <a:endParaRPr lang="en-US" sz="2400" dirty="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1026" name="Picture 2"/>
          <p:cNvPicPr>
            <a:picLocks noChangeAspect="1" noChangeArrowheads="1"/>
          </p:cNvPicPr>
          <p:nvPr/>
        </p:nvPicPr>
        <p:blipFill>
          <a:blip r:embed="rId2" cstate="print"/>
          <a:srcRect/>
          <a:stretch>
            <a:fillRect/>
          </a:stretch>
        </p:blipFill>
        <p:spPr bwMode="auto">
          <a:xfrm>
            <a:off x="7157671" y="3389153"/>
            <a:ext cx="4289913" cy="2683402"/>
          </a:xfrm>
          <a:prstGeom prst="rect">
            <a:avLst/>
          </a:prstGeom>
          <a:noFill/>
          <a:ln w="9525">
            <a:noFill/>
            <a:miter lim="800000"/>
            <a:headEnd/>
            <a:tailEnd/>
          </a:ln>
        </p:spPr>
      </p:pic>
    </p:spTree>
    <p:extLst>
      <p:ext uri="{BB962C8B-B14F-4D97-AF65-F5344CB8AC3E}">
        <p14:creationId xmlns:p14="http://schemas.microsoft.com/office/powerpoint/2010/main" val="172921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8720336"/>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Dense</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 dense layer is a classic fully connected neural network layer : each input node is connected to each output node.</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 dense layer used as the last layer is also called the </a:t>
            </a:r>
            <a:r>
              <a:rPr lang="en-US" sz="2400" dirty="0" smtClean="0">
                <a:latin typeface="Calibri" panose="020F0502020204030204" pitchFamily="34" charset="0"/>
                <a:cs typeface="Calibri" panose="020F0502020204030204" pitchFamily="34" charset="0"/>
              </a:rPr>
              <a:t>output</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layer. </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The output layer has only one neuron whose </a:t>
            </a:r>
            <a:r>
              <a:rPr lang="en-US" sz="2400" dirty="0" smtClean="0">
                <a:latin typeface="Calibri" panose="020F0502020204030204" pitchFamily="34" charset="0"/>
                <a:cs typeface="Calibri" panose="020F0502020204030204" pitchFamily="34" charset="0"/>
              </a:rPr>
              <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output </a:t>
            </a:r>
            <a:r>
              <a:rPr lang="en-US" sz="2400" dirty="0">
                <a:latin typeface="Calibri" panose="020F0502020204030204" pitchFamily="34" charset="0"/>
                <a:cs typeface="Calibri" panose="020F0502020204030204" pitchFamily="34" charset="0"/>
              </a:rPr>
              <a:t>is either 0 or 1. (Fake or Truth</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10" name="Picture 9"/>
          <p:cNvPicPr>
            <a:picLocks noChangeAspect="1"/>
          </p:cNvPicPr>
          <p:nvPr/>
        </p:nvPicPr>
        <p:blipFill>
          <a:blip r:embed="rId2" cstate="print"/>
          <a:stretch>
            <a:fillRect/>
          </a:stretch>
        </p:blipFill>
        <p:spPr>
          <a:xfrm>
            <a:off x="8296276" y="2881334"/>
            <a:ext cx="3612460" cy="3199607"/>
          </a:xfrm>
          <a:prstGeom prst="rect">
            <a:avLst/>
          </a:prstGeom>
        </p:spPr>
      </p:pic>
    </p:spTree>
    <p:extLst>
      <p:ext uri="{BB962C8B-B14F-4D97-AF65-F5344CB8AC3E}">
        <p14:creationId xmlns:p14="http://schemas.microsoft.com/office/powerpoint/2010/main" val="37445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966418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Batch Normalization</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The goal of Batch Normalization is to achieve a stable distribution of activation values throughout training.</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For example, when we have features from 0 to 1 and some from 1 to 1000, we should normalize them to speed up learning.</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To increase the stability of a neural network, batch normalization normalizes the output of a previous activation layer by subtracting the batch mean and dividing by the batch standard deviation.</a:t>
            </a: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348809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10813217"/>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Dropout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Dropout refers to not considering neurons during the training phase of certain set of neurons which is chosen at random.</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At each training stage, individual nodes are either </a:t>
            </a:r>
            <a:r>
              <a:rPr lang="en-US" sz="2400" dirty="0" smtClean="0">
                <a:latin typeface="Calibri" panose="020F0502020204030204" pitchFamily="34" charset="0"/>
                <a:cs typeface="Calibri" panose="020F0502020204030204" pitchFamily="34" charset="0"/>
              </a:rPr>
              <a:t>dropped out </a:t>
            </a:r>
            <a:r>
              <a:rPr lang="en-US" sz="2400" dirty="0">
                <a:latin typeface="Calibri" panose="020F0502020204030204" pitchFamily="34" charset="0"/>
                <a:cs typeface="Calibri" panose="020F0502020204030204" pitchFamily="34" charset="0"/>
              </a:rPr>
              <a:t>of </a:t>
            </a:r>
            <a:r>
              <a:rPr lang="en-US" sz="2400" dirty="0" smtClean="0">
                <a:latin typeface="Calibri" panose="020F0502020204030204" pitchFamily="34" charset="0"/>
                <a:cs typeface="Calibri" panose="020F0502020204030204" pitchFamily="34" charset="0"/>
              </a:rPr>
              <a:t/>
            </a:r>
            <a:br>
              <a:rPr lang="en-US" sz="2400" dirty="0" smtClean="0">
                <a:latin typeface="Calibri" panose="020F0502020204030204" pitchFamily="34" charset="0"/>
                <a:cs typeface="Calibri" panose="020F0502020204030204" pitchFamily="34" charset="0"/>
              </a:rPr>
            </a:br>
            <a:r>
              <a:rPr lang="en-US" sz="2400" dirty="0" smtClean="0">
                <a:latin typeface="Calibri" panose="020F0502020204030204" pitchFamily="34" charset="0"/>
                <a:cs typeface="Calibri" panose="020F0502020204030204" pitchFamily="34" charset="0"/>
              </a:rPr>
              <a:t>the </a:t>
            </a:r>
            <a:r>
              <a:rPr lang="en-US" sz="2400" dirty="0">
                <a:latin typeface="Calibri" panose="020F0502020204030204" pitchFamily="34" charset="0"/>
                <a:cs typeface="Calibri" panose="020F0502020204030204" pitchFamily="34" charset="0"/>
              </a:rPr>
              <a:t>net with probability 1-p or kept with probability p.</a:t>
            </a:r>
          </a:p>
          <a:p>
            <a:pPr marL="800100" lvl="1" indent="-342900" algn="just">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Dropout is used to prevent Over Fitting</a:t>
            </a:r>
            <a:r>
              <a:rPr lang="en-US" sz="2400" dirty="0" smtClean="0">
                <a:latin typeface="Calibri" panose="020F0502020204030204" pitchFamily="34" charset="0"/>
                <a:cs typeface="Calibri" panose="020F0502020204030204" pitchFamily="34" charset="0"/>
              </a:rPr>
              <a:t>.</a:t>
            </a:r>
          </a:p>
          <a:p>
            <a:pPr marL="800100" lvl="1" indent="-342900">
              <a:spcAft>
                <a:spcPts val="1600"/>
              </a:spcAft>
              <a:buFont typeface="Arial" panose="020B0604020202020204" pitchFamily="34" charset="0"/>
              <a:buChar char="•"/>
            </a:pPr>
            <a:r>
              <a:rPr lang="en-US" sz="2400" dirty="0" smtClean="0">
                <a:latin typeface="Calibri" panose="020F0502020204030204" pitchFamily="34" charset="0"/>
                <a:cs typeface="Calibri" panose="020F0502020204030204" pitchFamily="34" charset="0"/>
              </a:rPr>
              <a:t>Spatial Dropout : </a:t>
            </a:r>
            <a:r>
              <a:rPr lang="en-US" sz="2400" dirty="0"/>
              <a:t>This version performs the same function </a:t>
            </a:r>
            <a:r>
              <a:rPr lang="en-US" sz="2400" dirty="0" smtClean="0"/>
              <a:t>as </a:t>
            </a:r>
            <a:br>
              <a:rPr lang="en-US" sz="2400" dirty="0" smtClean="0"/>
            </a:br>
            <a:r>
              <a:rPr lang="en-US" sz="2400" dirty="0" smtClean="0"/>
              <a:t>Dropout</a:t>
            </a:r>
            <a:r>
              <a:rPr lang="en-US" sz="2400" dirty="0"/>
              <a:t>, however, it drops entire 1D feature maps instead of </a:t>
            </a:r>
            <a:r>
              <a:rPr lang="en-US" sz="2400" dirty="0" smtClean="0"/>
              <a:t/>
            </a:r>
            <a:br>
              <a:rPr lang="en-US" sz="2400" dirty="0" smtClean="0"/>
            </a:br>
            <a:r>
              <a:rPr lang="en-US" sz="2400" dirty="0" smtClean="0"/>
              <a:t>individual </a:t>
            </a:r>
            <a:r>
              <a:rPr lang="en-US" sz="2400" dirty="0"/>
              <a:t>elements.</a:t>
            </a: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8" name="Picture 7"/>
          <p:cNvPicPr>
            <a:picLocks noChangeAspect="1"/>
          </p:cNvPicPr>
          <p:nvPr/>
        </p:nvPicPr>
        <p:blipFill>
          <a:blip r:embed="rId2" cstate="print"/>
          <a:stretch>
            <a:fillRect/>
          </a:stretch>
        </p:blipFill>
        <p:spPr>
          <a:xfrm>
            <a:off x="9007288" y="2958186"/>
            <a:ext cx="2962091" cy="2846527"/>
          </a:xfrm>
          <a:prstGeom prst="rect">
            <a:avLst/>
          </a:prstGeom>
        </p:spPr>
      </p:pic>
    </p:spTree>
    <p:extLst>
      <p:ext uri="{BB962C8B-B14F-4D97-AF65-F5344CB8AC3E}">
        <p14:creationId xmlns:p14="http://schemas.microsoft.com/office/powerpoint/2010/main" val="230136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99285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Deep Learning Model</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12536765"/>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L1 and L2 </a:t>
            </a:r>
            <a:r>
              <a:rPr lang="en-US" sz="3200" b="1" dirty="0" err="1" smtClean="0">
                <a:latin typeface="Arial" panose="020B0604020202020204" pitchFamily="34" charset="0"/>
                <a:ea typeface="Times New Roman" panose="02020603050405020304" pitchFamily="18" charset="0"/>
                <a:cs typeface="Arial" panose="020B0604020202020204" pitchFamily="34" charset="0"/>
              </a:rPr>
              <a:t>Regularizers</a:t>
            </a:r>
            <a:endParaRPr lang="en-US" sz="3200" b="1" dirty="0" smtClean="0">
              <a:latin typeface="Arial" panose="020B0604020202020204" pitchFamily="34" charset="0"/>
              <a:ea typeface="Times New Roman" panose="02020603050405020304" pitchFamily="18" charset="0"/>
              <a:cs typeface="Arial" panose="020B0604020202020204" pitchFamily="34" charset="0"/>
            </a:endParaRP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L1 Regularization shrinks the less important feature’s coefficient to zero thus, removing some feature altogether. L1 Regularization works well for feature selection in case we have a huge number of features.</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L2 regularization forces the weights to be small but does not make them zero and does non sparse solution.</a:t>
            </a:r>
          </a:p>
          <a:p>
            <a:pPr marL="800100" lvl="1" indent="-342900">
              <a:spcAft>
                <a:spcPts val="1600"/>
              </a:spcAft>
              <a:buFont typeface="Arial" panose="020B0604020202020204" pitchFamily="34" charset="0"/>
              <a:buChar char="•"/>
            </a:pPr>
            <a:r>
              <a:rPr lang="en-US" sz="2400" i="1" dirty="0">
                <a:latin typeface="Calibri" panose="020F0502020204030204" pitchFamily="34" charset="0"/>
                <a:cs typeface="Calibri" panose="020F0502020204030204" pitchFamily="34" charset="0"/>
              </a:rPr>
              <a:t>L1</a:t>
            </a:r>
            <a:r>
              <a:rPr lang="en-US" sz="2400" dirty="0">
                <a:latin typeface="Calibri" panose="020F0502020204030204" pitchFamily="34" charset="0"/>
                <a:cs typeface="Calibri" panose="020F0502020204030204" pitchFamily="34" charset="0"/>
              </a:rPr>
              <a:t> will simply pick one of the two predictors. In contrast, the </a:t>
            </a:r>
            <a:r>
              <a:rPr lang="en-US" sz="2400" i="1" dirty="0">
                <a:latin typeface="Calibri" panose="020F0502020204030204" pitchFamily="34" charset="0"/>
                <a:cs typeface="Calibri" panose="020F0502020204030204" pitchFamily="34" charset="0"/>
              </a:rPr>
              <a:t>L2</a:t>
            </a:r>
            <a:r>
              <a:rPr lang="en-US" sz="2400" dirty="0">
                <a:latin typeface="Calibri" panose="020F0502020204030204" pitchFamily="34" charset="0"/>
                <a:cs typeface="Calibri" panose="020F0502020204030204" pitchFamily="34" charset="0"/>
              </a:rPr>
              <a:t> will keep both of them and jointly shrink the corresponding coefficients a little bit.</a:t>
            </a:r>
          </a:p>
          <a:p>
            <a:pPr marL="800100" lvl="1" indent="-342900">
              <a:spcAft>
                <a:spcPts val="1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Regularization prevent overfitting.</a:t>
            </a:r>
          </a:p>
          <a:p>
            <a:pPr marL="285750" indent="-285750">
              <a:spcAft>
                <a:spcPts val="1600"/>
              </a:spcAft>
            </a:pPr>
            <a:endParaRPr lang="en-US" sz="2400" dirty="0">
              <a:latin typeface="Calibri" panose="020F0502020204030204" pitchFamily="34" charset="0"/>
              <a:cs typeface="Calibri" panose="020F0502020204030204" pitchFamily="34" charset="0"/>
            </a:endParaRPr>
          </a:p>
          <a:p>
            <a:pPr>
              <a:spcAft>
                <a:spcPts val="1600"/>
              </a:spcAft>
            </a:pPr>
            <a:endParaRPr lang="en-US" sz="2400" dirty="0">
              <a:latin typeface="Calibri" panose="020F0502020204030204" pitchFamily="34" charset="0"/>
              <a:cs typeface="Calibri" panose="020F0502020204030204" pitchFamily="34" charset="0"/>
            </a:endParaRPr>
          </a:p>
          <a:p>
            <a:pPr marL="285750" indent="-285750">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312193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481508" y="1028699"/>
            <a:ext cx="3190876"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TextBox 19"/>
          <p:cNvSpPr txBox="1"/>
          <p:nvPr/>
        </p:nvSpPr>
        <p:spPr>
          <a:xfrm>
            <a:off x="4481508" y="1028699"/>
            <a:ext cx="3190876" cy="369332"/>
          </a:xfrm>
          <a:prstGeom prst="rect">
            <a:avLst/>
          </a:prstGeom>
          <a:noFill/>
        </p:spPr>
        <p:txBody>
          <a:bodyPr wrap="square" rtlCol="0">
            <a:spAutoFit/>
          </a:bodyPr>
          <a:lstStyle/>
          <a:p>
            <a:pPr algn="ctr"/>
            <a:r>
              <a:rPr lang="en-US" dirty="0" smtClean="0">
                <a:solidFill>
                  <a:schemeClr val="bg1"/>
                </a:solidFill>
              </a:rPr>
              <a:t>Keras Embedding</a:t>
            </a:r>
            <a:endParaRPr lang="en-US" dirty="0">
              <a:solidFill>
                <a:schemeClr val="bg1"/>
              </a:solidFill>
            </a:endParaRPr>
          </a:p>
        </p:txBody>
      </p:sp>
      <p:sp>
        <p:nvSpPr>
          <p:cNvPr id="23" name="Rectangle 22"/>
          <p:cNvSpPr/>
          <p:nvPr/>
        </p:nvSpPr>
        <p:spPr>
          <a:xfrm>
            <a:off x="4481508" y="1657455"/>
            <a:ext cx="3190876" cy="369330"/>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4" name="TextBox 23"/>
          <p:cNvSpPr txBox="1"/>
          <p:nvPr/>
        </p:nvSpPr>
        <p:spPr>
          <a:xfrm>
            <a:off x="4481508" y="1665520"/>
            <a:ext cx="3190876" cy="369332"/>
          </a:xfrm>
          <a:prstGeom prst="rect">
            <a:avLst/>
          </a:prstGeom>
          <a:noFill/>
        </p:spPr>
        <p:txBody>
          <a:bodyPr wrap="square" rtlCol="0">
            <a:spAutoFit/>
          </a:bodyPr>
          <a:lstStyle/>
          <a:p>
            <a:pPr algn="ctr"/>
            <a:r>
              <a:rPr lang="en-US" dirty="0" smtClean="0">
                <a:solidFill>
                  <a:schemeClr val="bg1"/>
                </a:solidFill>
              </a:rPr>
              <a:t>CNN 1D</a:t>
            </a:r>
            <a:endParaRPr lang="en-US" dirty="0">
              <a:solidFill>
                <a:schemeClr val="bg1"/>
              </a:solidFill>
            </a:endParaRPr>
          </a:p>
        </p:txBody>
      </p:sp>
      <p:sp>
        <p:nvSpPr>
          <p:cNvPr id="25" name="Rectangle 24"/>
          <p:cNvSpPr/>
          <p:nvPr/>
        </p:nvSpPr>
        <p:spPr>
          <a:xfrm>
            <a:off x="4481508" y="2297937"/>
            <a:ext cx="3190877"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6" name="TextBox 25"/>
          <p:cNvSpPr txBox="1"/>
          <p:nvPr/>
        </p:nvSpPr>
        <p:spPr>
          <a:xfrm>
            <a:off x="4524371" y="2297937"/>
            <a:ext cx="3105151" cy="369332"/>
          </a:xfrm>
          <a:prstGeom prst="rect">
            <a:avLst/>
          </a:prstGeom>
          <a:noFill/>
        </p:spPr>
        <p:txBody>
          <a:bodyPr wrap="square" rtlCol="0">
            <a:spAutoFit/>
          </a:bodyPr>
          <a:lstStyle/>
          <a:p>
            <a:pPr algn="ctr"/>
            <a:r>
              <a:rPr lang="en-US" dirty="0" smtClean="0">
                <a:solidFill>
                  <a:schemeClr val="bg1"/>
                </a:solidFill>
              </a:rPr>
              <a:t>Max Pool 1D</a:t>
            </a:r>
            <a:endParaRPr lang="en-US" dirty="0">
              <a:solidFill>
                <a:schemeClr val="bg1"/>
              </a:solidFill>
            </a:endParaRPr>
          </a:p>
        </p:txBody>
      </p:sp>
      <p:sp>
        <p:nvSpPr>
          <p:cNvPr id="27" name="Rectangle 26"/>
          <p:cNvSpPr/>
          <p:nvPr/>
        </p:nvSpPr>
        <p:spPr>
          <a:xfrm>
            <a:off x="4486271" y="2932154"/>
            <a:ext cx="3181350" cy="401584"/>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8" name="TextBox 27"/>
          <p:cNvSpPr txBox="1"/>
          <p:nvPr/>
        </p:nvSpPr>
        <p:spPr>
          <a:xfrm>
            <a:off x="4438645" y="2935723"/>
            <a:ext cx="3276602" cy="369332"/>
          </a:xfrm>
          <a:prstGeom prst="rect">
            <a:avLst/>
          </a:prstGeom>
          <a:noFill/>
        </p:spPr>
        <p:txBody>
          <a:bodyPr wrap="square" rtlCol="0">
            <a:spAutoFit/>
          </a:bodyPr>
          <a:lstStyle/>
          <a:p>
            <a:pPr algn="ctr"/>
            <a:r>
              <a:rPr lang="en-US" dirty="0" smtClean="0">
                <a:solidFill>
                  <a:schemeClr val="bg1"/>
                </a:solidFill>
              </a:rPr>
              <a:t>Bi - LSTM</a:t>
            </a:r>
            <a:endParaRPr lang="en-US" dirty="0">
              <a:solidFill>
                <a:schemeClr val="bg1"/>
              </a:solidFill>
            </a:endParaRPr>
          </a:p>
        </p:txBody>
      </p:sp>
      <p:sp>
        <p:nvSpPr>
          <p:cNvPr id="29" name="Rectangle 28"/>
          <p:cNvSpPr/>
          <p:nvPr/>
        </p:nvSpPr>
        <p:spPr>
          <a:xfrm>
            <a:off x="4481508" y="3601288"/>
            <a:ext cx="3190876"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30" name="TextBox 29"/>
          <p:cNvSpPr txBox="1"/>
          <p:nvPr/>
        </p:nvSpPr>
        <p:spPr>
          <a:xfrm>
            <a:off x="4481508" y="3601288"/>
            <a:ext cx="3190876" cy="369332"/>
          </a:xfrm>
          <a:prstGeom prst="rect">
            <a:avLst/>
          </a:prstGeom>
          <a:noFill/>
        </p:spPr>
        <p:txBody>
          <a:bodyPr wrap="square" rtlCol="0">
            <a:spAutoFit/>
          </a:bodyPr>
          <a:lstStyle/>
          <a:p>
            <a:pPr algn="ctr"/>
            <a:r>
              <a:rPr lang="en-US" dirty="0" smtClean="0">
                <a:solidFill>
                  <a:schemeClr val="bg1"/>
                </a:solidFill>
              </a:rPr>
              <a:t>Bi - LSTM</a:t>
            </a:r>
            <a:endParaRPr lang="en-US" dirty="0">
              <a:solidFill>
                <a:schemeClr val="bg1"/>
              </a:solidFill>
            </a:endParaRPr>
          </a:p>
        </p:txBody>
      </p:sp>
      <p:sp>
        <p:nvSpPr>
          <p:cNvPr id="32" name="Rectangle 31"/>
          <p:cNvSpPr/>
          <p:nvPr/>
        </p:nvSpPr>
        <p:spPr>
          <a:xfrm>
            <a:off x="4481508" y="4238109"/>
            <a:ext cx="3190876"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33" name="TextBox 32"/>
          <p:cNvSpPr txBox="1"/>
          <p:nvPr/>
        </p:nvSpPr>
        <p:spPr>
          <a:xfrm>
            <a:off x="4481508" y="4238109"/>
            <a:ext cx="3190876" cy="369332"/>
          </a:xfrm>
          <a:prstGeom prst="rect">
            <a:avLst/>
          </a:prstGeom>
          <a:noFill/>
        </p:spPr>
        <p:txBody>
          <a:bodyPr wrap="square" rtlCol="0">
            <a:spAutoFit/>
          </a:bodyPr>
          <a:lstStyle/>
          <a:p>
            <a:pPr algn="ctr"/>
            <a:r>
              <a:rPr lang="en-US" dirty="0" smtClean="0">
                <a:solidFill>
                  <a:schemeClr val="bg1"/>
                </a:solidFill>
              </a:rPr>
              <a:t>Global Max Pooling 1D</a:t>
            </a:r>
            <a:endParaRPr lang="en-US" dirty="0">
              <a:solidFill>
                <a:schemeClr val="bg1"/>
              </a:solidFill>
            </a:endParaRPr>
          </a:p>
        </p:txBody>
      </p:sp>
      <p:sp>
        <p:nvSpPr>
          <p:cNvPr id="34" name="Rectangle 33"/>
          <p:cNvSpPr/>
          <p:nvPr/>
        </p:nvSpPr>
        <p:spPr>
          <a:xfrm>
            <a:off x="4481508" y="4867861"/>
            <a:ext cx="3190876"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35" name="TextBox 34"/>
          <p:cNvSpPr txBox="1"/>
          <p:nvPr/>
        </p:nvSpPr>
        <p:spPr>
          <a:xfrm>
            <a:off x="4481508" y="4867861"/>
            <a:ext cx="3190876" cy="369332"/>
          </a:xfrm>
          <a:prstGeom prst="rect">
            <a:avLst/>
          </a:prstGeom>
          <a:noFill/>
        </p:spPr>
        <p:txBody>
          <a:bodyPr wrap="square" rtlCol="0">
            <a:spAutoFit/>
          </a:bodyPr>
          <a:lstStyle/>
          <a:p>
            <a:pPr algn="ctr"/>
            <a:r>
              <a:rPr lang="en-US" dirty="0" smtClean="0">
                <a:solidFill>
                  <a:schemeClr val="bg1"/>
                </a:solidFill>
              </a:rPr>
              <a:t>Dense</a:t>
            </a:r>
            <a:endParaRPr lang="en-US" dirty="0">
              <a:solidFill>
                <a:schemeClr val="bg1"/>
              </a:solidFill>
            </a:endParaRPr>
          </a:p>
        </p:txBody>
      </p:sp>
      <p:sp>
        <p:nvSpPr>
          <p:cNvPr id="36" name="Rectangle 35"/>
          <p:cNvSpPr/>
          <p:nvPr/>
        </p:nvSpPr>
        <p:spPr>
          <a:xfrm>
            <a:off x="4481508" y="5476497"/>
            <a:ext cx="3190876" cy="369332"/>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37" name="TextBox 36"/>
          <p:cNvSpPr txBox="1"/>
          <p:nvPr/>
        </p:nvSpPr>
        <p:spPr>
          <a:xfrm>
            <a:off x="4481508" y="5476497"/>
            <a:ext cx="3190876" cy="369332"/>
          </a:xfrm>
          <a:prstGeom prst="rect">
            <a:avLst/>
          </a:prstGeom>
          <a:noFill/>
        </p:spPr>
        <p:txBody>
          <a:bodyPr wrap="square" rtlCol="0">
            <a:spAutoFit/>
          </a:bodyPr>
          <a:lstStyle/>
          <a:p>
            <a:pPr algn="ctr"/>
            <a:r>
              <a:rPr lang="en-US" dirty="0" smtClean="0">
                <a:solidFill>
                  <a:schemeClr val="bg1"/>
                </a:solidFill>
              </a:rPr>
              <a:t>Output Dense Layer</a:t>
            </a:r>
            <a:endParaRPr lang="en-US" dirty="0">
              <a:solidFill>
                <a:schemeClr val="bg1"/>
              </a:solidFill>
            </a:endParaRPr>
          </a:p>
        </p:txBody>
      </p:sp>
      <p:sp>
        <p:nvSpPr>
          <p:cNvPr id="40" name="Right Arrow 39"/>
          <p:cNvSpPr/>
          <p:nvPr/>
        </p:nvSpPr>
        <p:spPr>
          <a:xfrm>
            <a:off x="3609967" y="976384"/>
            <a:ext cx="752475" cy="473961"/>
          </a:xfrm>
          <a:prstGeom prst="right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41" name="TextBox 40"/>
          <p:cNvSpPr txBox="1"/>
          <p:nvPr/>
        </p:nvSpPr>
        <p:spPr>
          <a:xfrm>
            <a:off x="1733550" y="761239"/>
            <a:ext cx="2076450" cy="923330"/>
          </a:xfrm>
          <a:prstGeom prst="rect">
            <a:avLst/>
          </a:prstGeom>
          <a:noFill/>
        </p:spPr>
        <p:txBody>
          <a:bodyPr wrap="square" rtlCol="0">
            <a:spAutoFit/>
          </a:bodyPr>
          <a:lstStyle/>
          <a:p>
            <a:pPr algn="ctr"/>
            <a:r>
              <a:rPr lang="en-US" dirty="0" smtClean="0">
                <a:solidFill>
                  <a:schemeClr val="bg1"/>
                </a:solidFill>
              </a:rPr>
              <a:t>One Hot Vectors</a:t>
            </a:r>
          </a:p>
          <a:p>
            <a:pPr algn="ctr"/>
            <a:r>
              <a:rPr lang="en-US" dirty="0" smtClean="0">
                <a:solidFill>
                  <a:schemeClr val="bg1"/>
                </a:solidFill>
              </a:rPr>
              <a:t>+ </a:t>
            </a:r>
          </a:p>
          <a:p>
            <a:pPr algn="ctr"/>
            <a:r>
              <a:rPr lang="en-US" dirty="0" smtClean="0">
                <a:solidFill>
                  <a:schemeClr val="bg1"/>
                </a:solidFill>
              </a:rPr>
              <a:t>Vocabulary</a:t>
            </a:r>
          </a:p>
        </p:txBody>
      </p:sp>
      <p:sp>
        <p:nvSpPr>
          <p:cNvPr id="42" name="Right Arrow 41"/>
          <p:cNvSpPr/>
          <p:nvPr/>
        </p:nvSpPr>
        <p:spPr>
          <a:xfrm>
            <a:off x="7762872" y="5424182"/>
            <a:ext cx="752475" cy="473961"/>
          </a:xfrm>
          <a:prstGeom prst="right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44" name="TextBox 43"/>
          <p:cNvSpPr txBox="1"/>
          <p:nvPr/>
        </p:nvSpPr>
        <p:spPr>
          <a:xfrm>
            <a:off x="8626659" y="5384164"/>
            <a:ext cx="1141916" cy="646331"/>
          </a:xfrm>
          <a:prstGeom prst="rect">
            <a:avLst/>
          </a:prstGeom>
          <a:noFill/>
        </p:spPr>
        <p:txBody>
          <a:bodyPr wrap="none" rtlCol="0">
            <a:spAutoFit/>
          </a:bodyPr>
          <a:lstStyle/>
          <a:p>
            <a:pPr algn="r"/>
            <a:r>
              <a:rPr lang="en-US" dirty="0" smtClean="0">
                <a:solidFill>
                  <a:schemeClr val="bg1"/>
                </a:solidFill>
              </a:rPr>
              <a:t>Prediction</a:t>
            </a:r>
            <a:br>
              <a:rPr lang="en-US" dirty="0" smtClean="0">
                <a:solidFill>
                  <a:schemeClr val="bg1"/>
                </a:solidFill>
              </a:rPr>
            </a:br>
            <a:endParaRPr lang="en-US" dirty="0">
              <a:solidFill>
                <a:schemeClr val="bg1"/>
              </a:solidFill>
            </a:endParaRPr>
          </a:p>
        </p:txBody>
      </p:sp>
      <p:sp>
        <p:nvSpPr>
          <p:cNvPr id="45" name="TextBox 44"/>
          <p:cNvSpPr txBox="1"/>
          <p:nvPr/>
        </p:nvSpPr>
        <p:spPr>
          <a:xfrm>
            <a:off x="8571034" y="5707329"/>
            <a:ext cx="1253165" cy="646331"/>
          </a:xfrm>
          <a:prstGeom prst="rect">
            <a:avLst/>
          </a:prstGeom>
          <a:noFill/>
        </p:spPr>
        <p:txBody>
          <a:bodyPr wrap="none" rtlCol="0">
            <a:spAutoFit/>
          </a:bodyPr>
          <a:lstStyle/>
          <a:p>
            <a:r>
              <a:rPr lang="en-US" dirty="0">
                <a:solidFill>
                  <a:schemeClr val="bg1"/>
                </a:solidFill>
              </a:rPr>
              <a:t>(Fake/True)</a:t>
            </a:r>
          </a:p>
          <a:p>
            <a:endParaRPr lang="en-US" dirty="0"/>
          </a:p>
        </p:txBody>
      </p:sp>
      <p:sp>
        <p:nvSpPr>
          <p:cNvPr id="56" name="Down Arrow 55"/>
          <p:cNvSpPr/>
          <p:nvPr/>
        </p:nvSpPr>
        <p:spPr>
          <a:xfrm flipH="1">
            <a:off x="6003645" y="1463719"/>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Down Arrow 56"/>
          <p:cNvSpPr/>
          <p:nvPr/>
        </p:nvSpPr>
        <p:spPr>
          <a:xfrm flipH="1">
            <a:off x="6003645" y="2096530"/>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Down Arrow 57"/>
          <p:cNvSpPr/>
          <p:nvPr/>
        </p:nvSpPr>
        <p:spPr>
          <a:xfrm flipH="1">
            <a:off x="6003645" y="2730480"/>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Down Arrow 58"/>
          <p:cNvSpPr/>
          <p:nvPr/>
        </p:nvSpPr>
        <p:spPr>
          <a:xfrm flipH="1">
            <a:off x="6003645" y="3409917"/>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Down Arrow 59"/>
          <p:cNvSpPr/>
          <p:nvPr/>
        </p:nvSpPr>
        <p:spPr>
          <a:xfrm flipH="1">
            <a:off x="6003645" y="4036308"/>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Down Arrow 60"/>
          <p:cNvSpPr/>
          <p:nvPr/>
        </p:nvSpPr>
        <p:spPr>
          <a:xfrm flipH="1">
            <a:off x="6003645" y="4663756"/>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Down Arrow 61"/>
          <p:cNvSpPr/>
          <p:nvPr/>
        </p:nvSpPr>
        <p:spPr>
          <a:xfrm flipH="1">
            <a:off x="6003645" y="5286495"/>
            <a:ext cx="146603" cy="143183"/>
          </a:xfrm>
          <a:prstGeom prst="downArrow">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TextBox 62"/>
          <p:cNvSpPr txBox="1"/>
          <p:nvPr/>
        </p:nvSpPr>
        <p:spPr>
          <a:xfrm>
            <a:off x="8139109" y="1923900"/>
            <a:ext cx="2228687" cy="1200329"/>
          </a:xfrm>
          <a:prstGeom prst="rect">
            <a:avLst/>
          </a:prstGeom>
          <a:noFill/>
        </p:spPr>
        <p:txBody>
          <a:bodyPr wrap="none" rtlCol="0">
            <a:spAutoFit/>
          </a:bodyPr>
          <a:lstStyle/>
          <a:p>
            <a:r>
              <a:rPr lang="en-US" dirty="0" smtClean="0">
                <a:solidFill>
                  <a:schemeClr val="bg1"/>
                </a:solidFill>
              </a:rPr>
              <a:t>Adam Optimizer</a:t>
            </a:r>
          </a:p>
          <a:p>
            <a:r>
              <a:rPr lang="en-US" dirty="0" smtClean="0">
                <a:solidFill>
                  <a:schemeClr val="bg1"/>
                </a:solidFill>
              </a:rPr>
              <a:t>Learning Rate: 0.0001</a:t>
            </a:r>
          </a:p>
          <a:p>
            <a:r>
              <a:rPr lang="en-US" dirty="0" smtClean="0">
                <a:solidFill>
                  <a:schemeClr val="bg1"/>
                </a:solidFill>
              </a:rPr>
              <a:t>Epochs: 10</a:t>
            </a:r>
          </a:p>
          <a:p>
            <a:r>
              <a:rPr lang="en-US" dirty="0" smtClean="0">
                <a:solidFill>
                  <a:schemeClr val="bg1"/>
                </a:solidFill>
              </a:rPr>
              <a:t>Batch Size: 1024</a:t>
            </a:r>
          </a:p>
        </p:txBody>
      </p:sp>
      <p:grpSp>
        <p:nvGrpSpPr>
          <p:cNvPr id="76" name="Group 75"/>
          <p:cNvGrpSpPr/>
          <p:nvPr/>
        </p:nvGrpSpPr>
        <p:grpSpPr>
          <a:xfrm>
            <a:off x="6354742" y="2686249"/>
            <a:ext cx="156860" cy="215444"/>
            <a:chOff x="3089828" y="5021749"/>
            <a:chExt cx="156860" cy="215444"/>
          </a:xfrm>
        </p:grpSpPr>
        <p:sp>
          <p:nvSpPr>
            <p:cNvPr id="77" name="Oval 76"/>
            <p:cNvSpPr/>
            <p:nvPr/>
          </p:nvSpPr>
          <p:spPr>
            <a:xfrm>
              <a:off x="3089828" y="5052529"/>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3089828" y="5021749"/>
              <a:ext cx="102968" cy="215444"/>
            </a:xfrm>
            <a:prstGeom prst="rect">
              <a:avLst/>
            </a:prstGeom>
            <a:noFill/>
          </p:spPr>
          <p:txBody>
            <a:bodyPr wrap="square" rtlCol="0">
              <a:spAutoFit/>
            </a:bodyPr>
            <a:lstStyle/>
            <a:p>
              <a:r>
                <a:rPr lang="en-US" sz="800" dirty="0" smtClean="0">
                  <a:solidFill>
                    <a:schemeClr val="bg1"/>
                  </a:solidFill>
                </a:rPr>
                <a:t>D</a:t>
              </a:r>
              <a:endParaRPr lang="en-US" sz="800" dirty="0">
                <a:solidFill>
                  <a:schemeClr val="bg1"/>
                </a:solidFill>
              </a:endParaRPr>
            </a:p>
          </p:txBody>
        </p:sp>
      </p:grpSp>
      <p:grpSp>
        <p:nvGrpSpPr>
          <p:cNvPr id="87" name="Group 86"/>
          <p:cNvGrpSpPr/>
          <p:nvPr/>
        </p:nvGrpSpPr>
        <p:grpSpPr>
          <a:xfrm>
            <a:off x="6354742" y="2050645"/>
            <a:ext cx="156860" cy="215444"/>
            <a:chOff x="3089828" y="5021749"/>
            <a:chExt cx="156860" cy="215444"/>
          </a:xfrm>
        </p:grpSpPr>
        <p:sp>
          <p:nvSpPr>
            <p:cNvPr id="88" name="Oval 87"/>
            <p:cNvSpPr/>
            <p:nvPr/>
          </p:nvSpPr>
          <p:spPr>
            <a:xfrm>
              <a:off x="3089828" y="5052529"/>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3089828" y="5021749"/>
              <a:ext cx="102968" cy="215444"/>
            </a:xfrm>
            <a:prstGeom prst="rect">
              <a:avLst/>
            </a:prstGeom>
            <a:noFill/>
          </p:spPr>
          <p:txBody>
            <a:bodyPr wrap="square" rtlCol="0">
              <a:spAutoFit/>
            </a:bodyPr>
            <a:lstStyle/>
            <a:p>
              <a:r>
                <a:rPr lang="en-US" sz="800" dirty="0" smtClean="0">
                  <a:solidFill>
                    <a:schemeClr val="bg1"/>
                  </a:solidFill>
                </a:rPr>
                <a:t>D</a:t>
              </a:r>
              <a:endParaRPr lang="en-US" sz="800" dirty="0">
                <a:solidFill>
                  <a:schemeClr val="bg1"/>
                </a:solidFill>
              </a:endParaRPr>
            </a:p>
          </p:txBody>
        </p:sp>
      </p:grpSp>
      <p:grpSp>
        <p:nvGrpSpPr>
          <p:cNvPr id="91" name="Group 90"/>
          <p:cNvGrpSpPr/>
          <p:nvPr/>
        </p:nvGrpSpPr>
        <p:grpSpPr>
          <a:xfrm>
            <a:off x="1494066" y="5845829"/>
            <a:ext cx="1058302" cy="312899"/>
            <a:chOff x="1494066" y="5845829"/>
            <a:chExt cx="1058302" cy="312899"/>
          </a:xfrm>
        </p:grpSpPr>
        <p:grpSp>
          <p:nvGrpSpPr>
            <p:cNvPr id="72" name="Group 71"/>
            <p:cNvGrpSpPr/>
            <p:nvPr/>
          </p:nvGrpSpPr>
          <p:grpSpPr>
            <a:xfrm>
              <a:off x="1494066" y="5890970"/>
              <a:ext cx="156860" cy="215444"/>
              <a:chOff x="3089828" y="5021749"/>
              <a:chExt cx="156860" cy="215444"/>
            </a:xfrm>
          </p:grpSpPr>
          <p:sp>
            <p:nvSpPr>
              <p:cNvPr id="70" name="Oval 69"/>
              <p:cNvSpPr/>
              <p:nvPr/>
            </p:nvSpPr>
            <p:spPr>
              <a:xfrm>
                <a:off x="3089828" y="5052529"/>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3089828" y="5021749"/>
                <a:ext cx="102968" cy="215444"/>
              </a:xfrm>
              <a:prstGeom prst="rect">
                <a:avLst/>
              </a:prstGeom>
              <a:noFill/>
            </p:spPr>
            <p:txBody>
              <a:bodyPr wrap="square" rtlCol="0">
                <a:spAutoFit/>
              </a:bodyPr>
              <a:lstStyle/>
              <a:p>
                <a:r>
                  <a:rPr lang="en-US" sz="800" dirty="0" smtClean="0">
                    <a:solidFill>
                      <a:schemeClr val="bg1"/>
                    </a:solidFill>
                  </a:rPr>
                  <a:t>D</a:t>
                </a:r>
                <a:endParaRPr lang="en-US" sz="800" dirty="0">
                  <a:solidFill>
                    <a:schemeClr val="bg1"/>
                  </a:solidFill>
                </a:endParaRPr>
              </a:p>
            </p:txBody>
          </p:sp>
        </p:grpSp>
        <p:sp>
          <p:nvSpPr>
            <p:cNvPr id="90" name="Rectangle 89"/>
            <p:cNvSpPr/>
            <p:nvPr/>
          </p:nvSpPr>
          <p:spPr>
            <a:xfrm>
              <a:off x="1650926" y="5845829"/>
              <a:ext cx="901442" cy="312899"/>
            </a:xfrm>
            <a:prstGeom prst="rect">
              <a:avLst/>
            </a:prstGeom>
          </p:spPr>
          <p:txBody>
            <a:bodyPr wrap="square">
              <a:spAutoFit/>
            </a:bodyPr>
            <a:lstStyle/>
            <a:p>
              <a:r>
                <a:rPr lang="en-US" sz="1400" dirty="0" smtClean="0">
                  <a:solidFill>
                    <a:schemeClr val="bg1"/>
                  </a:solidFill>
                </a:rPr>
                <a:t>Dropout</a:t>
              </a:r>
              <a:endParaRPr lang="en-US" sz="1400" dirty="0">
                <a:solidFill>
                  <a:schemeClr val="bg1"/>
                </a:solidFill>
              </a:endParaRPr>
            </a:p>
          </p:txBody>
        </p:sp>
      </p:grpSp>
      <p:sp>
        <p:nvSpPr>
          <p:cNvPr id="94" name="Rectangle 93"/>
          <p:cNvSpPr/>
          <p:nvPr/>
        </p:nvSpPr>
        <p:spPr>
          <a:xfrm>
            <a:off x="1654701" y="6154531"/>
            <a:ext cx="1372662" cy="307777"/>
          </a:xfrm>
          <a:prstGeom prst="rect">
            <a:avLst/>
          </a:prstGeom>
        </p:spPr>
        <p:txBody>
          <a:bodyPr wrap="square">
            <a:spAutoFit/>
          </a:bodyPr>
          <a:lstStyle/>
          <a:p>
            <a:r>
              <a:rPr lang="en-US" sz="1400" dirty="0" smtClean="0">
                <a:solidFill>
                  <a:schemeClr val="bg1"/>
                </a:solidFill>
              </a:rPr>
              <a:t>Spatial Dropout</a:t>
            </a:r>
            <a:endParaRPr lang="en-US" sz="1400" dirty="0">
              <a:solidFill>
                <a:schemeClr val="bg1"/>
              </a:solidFill>
            </a:endParaRPr>
          </a:p>
        </p:txBody>
      </p:sp>
      <p:grpSp>
        <p:nvGrpSpPr>
          <p:cNvPr id="100" name="Group 99"/>
          <p:cNvGrpSpPr/>
          <p:nvPr/>
        </p:nvGrpSpPr>
        <p:grpSpPr>
          <a:xfrm>
            <a:off x="1434327" y="6195528"/>
            <a:ext cx="299223" cy="215444"/>
            <a:chOff x="3343034" y="6313498"/>
            <a:chExt cx="299223" cy="215444"/>
          </a:xfrm>
        </p:grpSpPr>
        <p:sp>
          <p:nvSpPr>
            <p:cNvPr id="98" name="TextBox 97"/>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SD</a:t>
              </a:r>
              <a:endParaRPr lang="en-US" sz="800" dirty="0">
                <a:solidFill>
                  <a:schemeClr val="bg1"/>
                </a:solidFill>
              </a:endParaRPr>
            </a:p>
          </p:txBody>
        </p:sp>
        <p:sp>
          <p:nvSpPr>
            <p:cNvPr id="99" name="Oval 98"/>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6283561" y="1417011"/>
            <a:ext cx="299223" cy="215444"/>
            <a:chOff x="3343034" y="6313498"/>
            <a:chExt cx="299223" cy="215444"/>
          </a:xfrm>
        </p:grpSpPr>
        <p:sp>
          <p:nvSpPr>
            <p:cNvPr id="102" name="TextBox 101"/>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SD</a:t>
              </a:r>
              <a:endParaRPr lang="en-US" sz="800" dirty="0">
                <a:solidFill>
                  <a:schemeClr val="bg1"/>
                </a:solidFill>
              </a:endParaRPr>
            </a:p>
          </p:txBody>
        </p:sp>
        <p:sp>
          <p:nvSpPr>
            <p:cNvPr id="103" name="Oval 102"/>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500867" y="6422776"/>
            <a:ext cx="1446564" cy="307777"/>
            <a:chOff x="1494066" y="5845829"/>
            <a:chExt cx="1446564" cy="307777"/>
          </a:xfrm>
        </p:grpSpPr>
        <p:grpSp>
          <p:nvGrpSpPr>
            <p:cNvPr id="105" name="Group 104"/>
            <p:cNvGrpSpPr/>
            <p:nvPr/>
          </p:nvGrpSpPr>
          <p:grpSpPr>
            <a:xfrm>
              <a:off x="1494066" y="5890970"/>
              <a:ext cx="156860" cy="215444"/>
              <a:chOff x="3089828" y="5021749"/>
              <a:chExt cx="156860" cy="215444"/>
            </a:xfrm>
          </p:grpSpPr>
          <p:sp>
            <p:nvSpPr>
              <p:cNvPr id="107" name="Oval 106"/>
              <p:cNvSpPr/>
              <p:nvPr/>
            </p:nvSpPr>
            <p:spPr>
              <a:xfrm>
                <a:off x="3089828" y="5052529"/>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3089828" y="5021749"/>
                <a:ext cx="102968" cy="215444"/>
              </a:xfrm>
              <a:prstGeom prst="rect">
                <a:avLst/>
              </a:prstGeom>
              <a:noFill/>
            </p:spPr>
            <p:txBody>
              <a:bodyPr wrap="square" rtlCol="0">
                <a:spAutoFit/>
              </a:bodyPr>
              <a:lstStyle/>
              <a:p>
                <a:r>
                  <a:rPr lang="en-US" sz="800" dirty="0" smtClean="0">
                    <a:solidFill>
                      <a:schemeClr val="bg1"/>
                    </a:solidFill>
                  </a:rPr>
                  <a:t>R</a:t>
                </a:r>
                <a:endParaRPr lang="en-US" sz="800" dirty="0">
                  <a:solidFill>
                    <a:schemeClr val="bg1"/>
                  </a:solidFill>
                </a:endParaRPr>
              </a:p>
            </p:txBody>
          </p:sp>
        </p:grpSp>
        <p:sp>
          <p:nvSpPr>
            <p:cNvPr id="106" name="Rectangle 105"/>
            <p:cNvSpPr/>
            <p:nvPr/>
          </p:nvSpPr>
          <p:spPr>
            <a:xfrm>
              <a:off x="1650926" y="5845829"/>
              <a:ext cx="1289704" cy="307777"/>
            </a:xfrm>
            <a:prstGeom prst="rect">
              <a:avLst/>
            </a:prstGeom>
          </p:spPr>
          <p:txBody>
            <a:bodyPr wrap="square">
              <a:spAutoFit/>
            </a:bodyPr>
            <a:lstStyle/>
            <a:p>
              <a:r>
                <a:rPr lang="en-US" sz="1400" dirty="0" err="1" smtClean="0">
                  <a:solidFill>
                    <a:schemeClr val="bg1"/>
                  </a:solidFill>
                </a:rPr>
                <a:t>Regularizers</a:t>
              </a:r>
              <a:endParaRPr lang="en-US" sz="1400" dirty="0">
                <a:solidFill>
                  <a:schemeClr val="bg1"/>
                </a:solidFill>
              </a:endParaRPr>
            </a:p>
          </p:txBody>
        </p:sp>
      </p:grpSp>
      <p:grpSp>
        <p:nvGrpSpPr>
          <p:cNvPr id="114" name="Group 113"/>
          <p:cNvGrpSpPr/>
          <p:nvPr/>
        </p:nvGrpSpPr>
        <p:grpSpPr>
          <a:xfrm>
            <a:off x="7335081" y="1742464"/>
            <a:ext cx="299223" cy="215444"/>
            <a:chOff x="3343034" y="6313498"/>
            <a:chExt cx="299223" cy="215444"/>
          </a:xfrm>
        </p:grpSpPr>
        <p:sp>
          <p:nvSpPr>
            <p:cNvPr id="115" name="TextBox 114"/>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 R</a:t>
              </a:r>
              <a:endParaRPr lang="en-US" sz="800" dirty="0">
                <a:solidFill>
                  <a:schemeClr val="bg1"/>
                </a:solidFill>
              </a:endParaRPr>
            </a:p>
          </p:txBody>
        </p:sp>
        <p:sp>
          <p:nvSpPr>
            <p:cNvPr id="116" name="Oval 115"/>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p:cNvGrpSpPr/>
          <p:nvPr/>
        </p:nvGrpSpPr>
        <p:grpSpPr>
          <a:xfrm>
            <a:off x="7335081" y="3020389"/>
            <a:ext cx="299223" cy="215444"/>
            <a:chOff x="3343034" y="6313498"/>
            <a:chExt cx="299223" cy="215444"/>
          </a:xfrm>
        </p:grpSpPr>
        <p:sp>
          <p:nvSpPr>
            <p:cNvPr id="121" name="TextBox 120"/>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 R</a:t>
              </a:r>
              <a:endParaRPr lang="en-US" sz="800" dirty="0">
                <a:solidFill>
                  <a:schemeClr val="bg1"/>
                </a:solidFill>
              </a:endParaRPr>
            </a:p>
          </p:txBody>
        </p:sp>
        <p:sp>
          <p:nvSpPr>
            <p:cNvPr id="122" name="Oval 121"/>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7335081" y="3663860"/>
            <a:ext cx="299223" cy="215444"/>
            <a:chOff x="3343034" y="6313498"/>
            <a:chExt cx="299223" cy="215444"/>
          </a:xfrm>
        </p:grpSpPr>
        <p:sp>
          <p:nvSpPr>
            <p:cNvPr id="124" name="TextBox 123"/>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 R</a:t>
              </a:r>
              <a:endParaRPr lang="en-US" sz="800" dirty="0">
                <a:solidFill>
                  <a:schemeClr val="bg1"/>
                </a:solidFill>
              </a:endParaRPr>
            </a:p>
          </p:txBody>
        </p:sp>
        <p:sp>
          <p:nvSpPr>
            <p:cNvPr id="125" name="Oval 124"/>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7335081" y="4938678"/>
            <a:ext cx="299223" cy="215444"/>
            <a:chOff x="3343034" y="6313498"/>
            <a:chExt cx="299223" cy="215444"/>
          </a:xfrm>
        </p:grpSpPr>
        <p:sp>
          <p:nvSpPr>
            <p:cNvPr id="127" name="TextBox 126"/>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 R</a:t>
              </a:r>
              <a:endParaRPr lang="en-US" sz="800" dirty="0">
                <a:solidFill>
                  <a:schemeClr val="bg1"/>
                </a:solidFill>
              </a:endParaRPr>
            </a:p>
          </p:txBody>
        </p:sp>
        <p:sp>
          <p:nvSpPr>
            <p:cNvPr id="128" name="Oval 127"/>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p:cNvGrpSpPr/>
          <p:nvPr/>
        </p:nvGrpSpPr>
        <p:grpSpPr>
          <a:xfrm>
            <a:off x="7335081" y="5553440"/>
            <a:ext cx="299223" cy="215444"/>
            <a:chOff x="3343034" y="6313498"/>
            <a:chExt cx="299223" cy="215444"/>
          </a:xfrm>
        </p:grpSpPr>
        <p:sp>
          <p:nvSpPr>
            <p:cNvPr id="130" name="TextBox 129"/>
            <p:cNvSpPr txBox="1"/>
            <p:nvPr/>
          </p:nvSpPr>
          <p:spPr>
            <a:xfrm>
              <a:off x="3343034" y="6313498"/>
              <a:ext cx="299223" cy="215444"/>
            </a:xfrm>
            <a:prstGeom prst="rect">
              <a:avLst/>
            </a:prstGeom>
            <a:noFill/>
          </p:spPr>
          <p:txBody>
            <a:bodyPr wrap="square" rtlCol="0">
              <a:spAutoFit/>
            </a:bodyPr>
            <a:lstStyle/>
            <a:p>
              <a:r>
                <a:rPr lang="en-US" sz="800" dirty="0" smtClean="0">
                  <a:solidFill>
                    <a:schemeClr val="bg1"/>
                  </a:solidFill>
                </a:rPr>
                <a:t> R</a:t>
              </a:r>
              <a:endParaRPr lang="en-US" sz="800" dirty="0">
                <a:solidFill>
                  <a:schemeClr val="bg1"/>
                </a:solidFill>
              </a:endParaRPr>
            </a:p>
          </p:txBody>
        </p:sp>
        <p:sp>
          <p:nvSpPr>
            <p:cNvPr id="131" name="Oval 130"/>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1427715" y="5541271"/>
            <a:ext cx="2098458" cy="307777"/>
            <a:chOff x="1420914" y="5845829"/>
            <a:chExt cx="2098458" cy="307777"/>
          </a:xfrm>
        </p:grpSpPr>
        <p:grpSp>
          <p:nvGrpSpPr>
            <p:cNvPr id="136" name="Group 135"/>
            <p:cNvGrpSpPr/>
            <p:nvPr/>
          </p:nvGrpSpPr>
          <p:grpSpPr>
            <a:xfrm>
              <a:off x="1420914" y="5890970"/>
              <a:ext cx="313720" cy="222617"/>
              <a:chOff x="3016676" y="5021749"/>
              <a:chExt cx="313720" cy="222617"/>
            </a:xfrm>
          </p:grpSpPr>
          <p:sp>
            <p:nvSpPr>
              <p:cNvPr id="138" name="Oval 137"/>
              <p:cNvSpPr/>
              <p:nvPr/>
            </p:nvSpPr>
            <p:spPr>
              <a:xfrm>
                <a:off x="3089828" y="5052529"/>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3016676" y="5021749"/>
                <a:ext cx="313720" cy="222617"/>
              </a:xfrm>
              <a:prstGeom prst="rect">
                <a:avLst/>
              </a:prstGeom>
              <a:noFill/>
            </p:spPr>
            <p:txBody>
              <a:bodyPr wrap="square" rtlCol="0">
                <a:spAutoFit/>
              </a:bodyPr>
              <a:lstStyle/>
              <a:p>
                <a:r>
                  <a:rPr lang="en-US" sz="800" dirty="0" smtClean="0">
                    <a:solidFill>
                      <a:schemeClr val="bg1"/>
                    </a:solidFill>
                  </a:rPr>
                  <a:t>BN</a:t>
                </a:r>
                <a:endParaRPr lang="en-US" sz="800" dirty="0">
                  <a:solidFill>
                    <a:schemeClr val="bg1"/>
                  </a:solidFill>
                </a:endParaRPr>
              </a:p>
            </p:txBody>
          </p:sp>
        </p:grpSp>
        <p:sp>
          <p:nvSpPr>
            <p:cNvPr id="137" name="Rectangle 136"/>
            <p:cNvSpPr/>
            <p:nvPr/>
          </p:nvSpPr>
          <p:spPr>
            <a:xfrm>
              <a:off x="1650925" y="5845829"/>
              <a:ext cx="1868447" cy="307777"/>
            </a:xfrm>
            <a:prstGeom prst="rect">
              <a:avLst/>
            </a:prstGeom>
          </p:spPr>
          <p:txBody>
            <a:bodyPr wrap="square">
              <a:spAutoFit/>
            </a:bodyPr>
            <a:lstStyle/>
            <a:p>
              <a:r>
                <a:rPr lang="en-US" sz="1400" dirty="0" smtClean="0">
                  <a:solidFill>
                    <a:schemeClr val="bg1"/>
                  </a:solidFill>
                </a:rPr>
                <a:t>Batch Normalization</a:t>
              </a:r>
              <a:endParaRPr lang="en-US" sz="1400" dirty="0">
                <a:solidFill>
                  <a:schemeClr val="bg1"/>
                </a:solidFill>
              </a:endParaRPr>
            </a:p>
          </p:txBody>
        </p:sp>
      </p:grpSp>
      <p:grpSp>
        <p:nvGrpSpPr>
          <p:cNvPr id="140" name="Group 139"/>
          <p:cNvGrpSpPr/>
          <p:nvPr/>
        </p:nvGrpSpPr>
        <p:grpSpPr>
          <a:xfrm>
            <a:off x="6576129" y="2694162"/>
            <a:ext cx="421501" cy="215444"/>
            <a:chOff x="3343034" y="6313498"/>
            <a:chExt cx="421501" cy="215444"/>
          </a:xfrm>
        </p:grpSpPr>
        <p:sp>
          <p:nvSpPr>
            <p:cNvPr id="141" name="TextBox 140"/>
            <p:cNvSpPr txBox="1"/>
            <p:nvPr/>
          </p:nvSpPr>
          <p:spPr>
            <a:xfrm>
              <a:off x="3343034" y="6313498"/>
              <a:ext cx="421501" cy="215444"/>
            </a:xfrm>
            <a:prstGeom prst="rect">
              <a:avLst/>
            </a:prstGeom>
            <a:noFill/>
          </p:spPr>
          <p:txBody>
            <a:bodyPr wrap="square" rtlCol="0">
              <a:spAutoFit/>
            </a:bodyPr>
            <a:lstStyle/>
            <a:p>
              <a:r>
                <a:rPr lang="en-US" sz="800" dirty="0" smtClean="0">
                  <a:solidFill>
                    <a:schemeClr val="bg1"/>
                  </a:solidFill>
                </a:rPr>
                <a:t>BN</a:t>
              </a:r>
              <a:endParaRPr lang="en-US" sz="800" dirty="0">
                <a:solidFill>
                  <a:schemeClr val="bg1"/>
                </a:solidFill>
              </a:endParaRPr>
            </a:p>
          </p:txBody>
        </p:sp>
        <p:sp>
          <p:nvSpPr>
            <p:cNvPr id="142" name="Oval 141"/>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6576129" y="3385783"/>
            <a:ext cx="421501" cy="215444"/>
            <a:chOff x="3343034" y="6313498"/>
            <a:chExt cx="421501" cy="215444"/>
          </a:xfrm>
        </p:grpSpPr>
        <p:sp>
          <p:nvSpPr>
            <p:cNvPr id="150" name="TextBox 149"/>
            <p:cNvSpPr txBox="1"/>
            <p:nvPr/>
          </p:nvSpPr>
          <p:spPr>
            <a:xfrm>
              <a:off x="3343034" y="6313498"/>
              <a:ext cx="421501" cy="215444"/>
            </a:xfrm>
            <a:prstGeom prst="rect">
              <a:avLst/>
            </a:prstGeom>
            <a:noFill/>
          </p:spPr>
          <p:txBody>
            <a:bodyPr wrap="square" rtlCol="0">
              <a:spAutoFit/>
            </a:bodyPr>
            <a:lstStyle/>
            <a:p>
              <a:r>
                <a:rPr lang="en-US" sz="800" dirty="0" smtClean="0">
                  <a:solidFill>
                    <a:schemeClr val="bg1"/>
                  </a:solidFill>
                </a:rPr>
                <a:t>BN</a:t>
              </a:r>
              <a:endParaRPr lang="en-US" sz="800" dirty="0">
                <a:solidFill>
                  <a:schemeClr val="bg1"/>
                </a:solidFill>
              </a:endParaRPr>
            </a:p>
          </p:txBody>
        </p:sp>
        <p:sp>
          <p:nvSpPr>
            <p:cNvPr id="151" name="Oval 150"/>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6576129" y="3977689"/>
            <a:ext cx="421501" cy="215444"/>
            <a:chOff x="3343034" y="6313498"/>
            <a:chExt cx="421501" cy="215444"/>
          </a:xfrm>
        </p:grpSpPr>
        <p:sp>
          <p:nvSpPr>
            <p:cNvPr id="153" name="TextBox 152"/>
            <p:cNvSpPr txBox="1"/>
            <p:nvPr/>
          </p:nvSpPr>
          <p:spPr>
            <a:xfrm>
              <a:off x="3343034" y="6313498"/>
              <a:ext cx="421501" cy="215444"/>
            </a:xfrm>
            <a:prstGeom prst="rect">
              <a:avLst/>
            </a:prstGeom>
            <a:noFill/>
          </p:spPr>
          <p:txBody>
            <a:bodyPr wrap="square" rtlCol="0">
              <a:spAutoFit/>
            </a:bodyPr>
            <a:lstStyle/>
            <a:p>
              <a:r>
                <a:rPr lang="en-US" sz="800" dirty="0" smtClean="0">
                  <a:solidFill>
                    <a:schemeClr val="bg1"/>
                  </a:solidFill>
                </a:rPr>
                <a:t>BN</a:t>
              </a:r>
              <a:endParaRPr lang="en-US" sz="800" dirty="0">
                <a:solidFill>
                  <a:schemeClr val="bg1"/>
                </a:solidFill>
              </a:endParaRPr>
            </a:p>
          </p:txBody>
        </p:sp>
        <p:sp>
          <p:nvSpPr>
            <p:cNvPr id="154" name="Oval 153"/>
            <p:cNvSpPr/>
            <p:nvPr/>
          </p:nvSpPr>
          <p:spPr>
            <a:xfrm>
              <a:off x="3409574" y="6338584"/>
              <a:ext cx="156860" cy="1568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233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039067"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Execution</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9705221"/>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Round 1: With Hold Out Validation</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285750" indent="-285750">
              <a:spcAft>
                <a:spcPts val="1600"/>
              </a:spcAft>
            </a:pPr>
            <a:endParaRPr lang="en-US" sz="2400" dirty="0">
              <a:latin typeface="Calibri" panose="020F0502020204030204" pitchFamily="34" charset="0"/>
              <a:cs typeface="Calibri" panose="020F0502020204030204" pitchFamily="34" charset="0"/>
            </a:endParaRPr>
          </a:p>
          <a:p>
            <a:pPr>
              <a:spcAft>
                <a:spcPts val="1600"/>
              </a:spcAft>
            </a:pPr>
            <a:endParaRPr lang="en-US" sz="2400" dirty="0">
              <a:latin typeface="Calibri" panose="020F0502020204030204" pitchFamily="34" charset="0"/>
              <a:cs typeface="Calibri" panose="020F0502020204030204" pitchFamily="34" charset="0"/>
            </a:endParaRPr>
          </a:p>
          <a:p>
            <a:pPr marL="285750" indent="-285750">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1200150" lvl="2" indent="-285750">
              <a:spcAft>
                <a:spcPts val="1600"/>
              </a:spcAft>
            </a:pPr>
            <a:r>
              <a:rPr lang="en-US" sz="2400" dirty="0" smtClean="0">
                <a:latin typeface="Calibri" panose="020F0502020204030204" pitchFamily="34" charset="0"/>
                <a:cs typeface="Calibri" panose="020F0502020204030204" pitchFamily="34" charset="0"/>
              </a:rPr>
              <a:t>Train </a:t>
            </a:r>
            <a:r>
              <a:rPr lang="en-US" sz="2400" dirty="0">
                <a:latin typeface="Calibri" panose="020F0502020204030204" pitchFamily="34" charset="0"/>
                <a:cs typeface="Calibri" panose="020F0502020204030204" pitchFamily="34" charset="0"/>
              </a:rPr>
              <a:t>Accuracy : 93.34 </a:t>
            </a:r>
            <a:r>
              <a:rPr lang="en-US" sz="2400" dirty="0" smtClean="0">
                <a:latin typeface="Calibri" panose="020F0502020204030204" pitchFamily="34" charset="0"/>
                <a:cs typeface="Calibri" panose="020F0502020204030204" pitchFamily="34" charset="0"/>
              </a:rPr>
              <a:t>% </a:t>
            </a:r>
          </a:p>
          <a:p>
            <a:pPr marL="1200150" lvl="2" indent="-285750">
              <a:spcAft>
                <a:spcPts val="1600"/>
              </a:spcAft>
            </a:pPr>
            <a:r>
              <a:rPr lang="en-US" sz="2400" dirty="0" smtClean="0">
                <a:latin typeface="Calibri" panose="020F0502020204030204" pitchFamily="34" charset="0"/>
                <a:cs typeface="Calibri" panose="020F0502020204030204" pitchFamily="34" charset="0"/>
              </a:rPr>
              <a:t>Validation </a:t>
            </a:r>
            <a:r>
              <a:rPr lang="en-US" sz="2400" dirty="0">
                <a:latin typeface="Calibri" panose="020F0502020204030204" pitchFamily="34" charset="0"/>
                <a:cs typeface="Calibri" panose="020F0502020204030204" pitchFamily="34" charset="0"/>
              </a:rPr>
              <a:t>Accuracy : 84.43%</a:t>
            </a:r>
            <a:r>
              <a:rPr lang="en-US" sz="2400" dirty="0" smtClean="0">
                <a:latin typeface="Calibri" panose="020F0502020204030204" pitchFamily="34" charset="0"/>
                <a:cs typeface="Calibri" panose="020F0502020204030204" pitchFamily="34" charset="0"/>
              </a:rPr>
              <a:t/>
            </a:r>
            <a:br>
              <a:rPr lang="en-US" sz="2400" dirty="0" smtClean="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a:t>
            </a:r>
            <a:r>
              <a:rPr lang="en-GB" b="1" dirty="0" smtClean="0"/>
              <a:t>done.”</a:t>
            </a:r>
            <a:endParaRPr lang="en-IN" b="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480" y="2291448"/>
            <a:ext cx="4035276" cy="298204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4252" y="2291448"/>
            <a:ext cx="4394674" cy="2999957"/>
          </a:xfrm>
          <a:prstGeom prst="rect">
            <a:avLst/>
          </a:prstGeom>
        </p:spPr>
      </p:pic>
      <p:sp>
        <p:nvSpPr>
          <p:cNvPr id="10" name="Rectangle 9"/>
          <p:cNvSpPr/>
          <p:nvPr/>
        </p:nvSpPr>
        <p:spPr>
          <a:xfrm>
            <a:off x="1047750" y="2291448"/>
            <a:ext cx="3543300" cy="2326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Training and Validation Accuracy</a:t>
            </a:r>
            <a:endParaRPr lang="en-US" dirty="0"/>
          </a:p>
        </p:txBody>
      </p:sp>
      <p:sp>
        <p:nvSpPr>
          <p:cNvPr id="11" name="Rectangle 10"/>
          <p:cNvSpPr/>
          <p:nvPr/>
        </p:nvSpPr>
        <p:spPr>
          <a:xfrm>
            <a:off x="6562725" y="2232259"/>
            <a:ext cx="3543300" cy="2326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Training and Validation Loss</a:t>
            </a:r>
            <a:endParaRPr lang="en-US" dirty="0"/>
          </a:p>
        </p:txBody>
      </p:sp>
    </p:spTree>
    <p:extLst>
      <p:ext uri="{BB962C8B-B14F-4D97-AF65-F5344CB8AC3E}">
        <p14:creationId xmlns:p14="http://schemas.microsoft.com/office/powerpoint/2010/main" val="14457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039067"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Execution</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9705221"/>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Round 2: On Entire Training Data</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285750" indent="-285750">
              <a:spcAft>
                <a:spcPts val="1600"/>
              </a:spcAft>
            </a:pPr>
            <a:endParaRPr lang="en-US" sz="2400" dirty="0">
              <a:latin typeface="Calibri" panose="020F0502020204030204" pitchFamily="34" charset="0"/>
              <a:cs typeface="Calibri" panose="020F0502020204030204" pitchFamily="34" charset="0"/>
            </a:endParaRPr>
          </a:p>
          <a:p>
            <a:pPr>
              <a:spcAft>
                <a:spcPts val="1600"/>
              </a:spcAft>
            </a:pPr>
            <a:endParaRPr lang="en-US" sz="2400" dirty="0">
              <a:latin typeface="Calibri" panose="020F0502020204030204" pitchFamily="34" charset="0"/>
              <a:cs typeface="Calibri" panose="020F0502020204030204" pitchFamily="34" charset="0"/>
            </a:endParaRPr>
          </a:p>
          <a:p>
            <a:pPr marL="285750" indent="-285750">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1200150" lvl="2" indent="-285750">
              <a:spcAft>
                <a:spcPts val="1600"/>
              </a:spcAft>
            </a:pPr>
            <a:r>
              <a:rPr lang="en-US" sz="2400" dirty="0" smtClean="0">
                <a:latin typeface="Calibri" panose="020F0502020204030204" pitchFamily="34" charset="0"/>
                <a:cs typeface="Calibri" panose="020F0502020204030204" pitchFamily="34" charset="0"/>
              </a:rPr>
              <a:t>Train </a:t>
            </a:r>
            <a:r>
              <a:rPr lang="en-US" sz="2400" dirty="0">
                <a:latin typeface="Calibri" panose="020F0502020204030204" pitchFamily="34" charset="0"/>
                <a:cs typeface="Calibri" panose="020F0502020204030204" pitchFamily="34" charset="0"/>
              </a:rPr>
              <a:t>Accuracy : 92.64	</a:t>
            </a:r>
            <a:r>
              <a:rPr lang="en-US" sz="2400" dirty="0" smtClean="0">
                <a:latin typeface="Calibri" panose="020F0502020204030204" pitchFamily="34" charset="0"/>
                <a:cs typeface="Calibri" panose="020F0502020204030204" pitchFamily="34" charset="0"/>
              </a:rPr>
              <a:t>%</a:t>
            </a:r>
          </a:p>
          <a:p>
            <a:pPr marL="1200150" lvl="2" indent="-285750">
              <a:spcAft>
                <a:spcPts val="1600"/>
              </a:spcAft>
            </a:pPr>
            <a:r>
              <a:rPr lang="en-US" sz="2400" dirty="0" smtClean="0">
                <a:latin typeface="Calibri" panose="020F0502020204030204" pitchFamily="34" charset="0"/>
                <a:cs typeface="Calibri" panose="020F0502020204030204" pitchFamily="34" charset="0"/>
              </a:rPr>
              <a:t>Test Accuracy </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85.108 %</a:t>
            </a:r>
            <a:br>
              <a:rPr lang="en-US" sz="2400" dirty="0" smtClean="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285750" indent="-285750" algn="just">
              <a:spcAft>
                <a:spcPts val="1600"/>
              </a:spcAft>
            </a:pPr>
            <a:endParaRPr lang="en-US" sz="2400" dirty="0">
              <a:latin typeface="Calibri" panose="020F0502020204030204" pitchFamily="34" charset="0"/>
              <a:cs typeface="Calibri" panose="020F0502020204030204" pitchFamily="34" charset="0"/>
            </a:endParaRPr>
          </a:p>
          <a:p>
            <a:pPr marL="800100" lvl="1" indent="-342900" algn="just">
              <a:spcAft>
                <a:spcPts val="1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2"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L="285750" indent="-285750" algn="just">
              <a:spcAft>
                <a:spcPts val="1600"/>
              </a:spcAft>
            </a:pPr>
            <a:endParaRPr lang="en-US" sz="2400" dirty="0" smtClean="0">
              <a:latin typeface="Calibri" panose="020F0502020204030204" pitchFamily="34" charset="0"/>
              <a:cs typeface="Calibri" panose="020F0502020204030204" pitchFamily="34" charset="0"/>
            </a:endParaRPr>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“Any work is easier said than done.”</a:t>
            </a:r>
            <a:endParaRPr lang="en-IN" b="1"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480" y="2347614"/>
            <a:ext cx="4027892" cy="2878870"/>
          </a:xfrm>
          <a:prstGeom prst="rect">
            <a:avLst/>
          </a:prstGeom>
        </p:spPr>
      </p:pic>
      <p:sp>
        <p:nvSpPr>
          <p:cNvPr id="4" name="Rectangle 3"/>
          <p:cNvSpPr/>
          <p:nvPr/>
        </p:nvSpPr>
        <p:spPr>
          <a:xfrm>
            <a:off x="1657350" y="2310498"/>
            <a:ext cx="2409825" cy="2136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Training Accuracy</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9957" y="2231275"/>
            <a:ext cx="4088468" cy="2961518"/>
          </a:xfrm>
          <a:prstGeom prst="rect">
            <a:avLst/>
          </a:prstGeom>
        </p:spPr>
      </p:pic>
      <p:sp>
        <p:nvSpPr>
          <p:cNvPr id="14" name="Rectangle 13"/>
          <p:cNvSpPr/>
          <p:nvPr/>
        </p:nvSpPr>
        <p:spPr>
          <a:xfrm>
            <a:off x="7178229" y="2240800"/>
            <a:ext cx="2409825" cy="2136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Training Loss</a:t>
            </a:r>
            <a:endParaRPr lang="en-US" dirty="0"/>
          </a:p>
        </p:txBody>
      </p:sp>
    </p:spTree>
    <p:extLst>
      <p:ext uri="{BB962C8B-B14F-4D97-AF65-F5344CB8AC3E}">
        <p14:creationId xmlns:p14="http://schemas.microsoft.com/office/powerpoint/2010/main" val="24348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7652" y="494616"/>
            <a:ext cx="1226618"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877985"/>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Introduction</a:t>
            </a:r>
            <a:endParaRPr lang="en-US" sz="3200" b="1" dirty="0">
              <a:latin typeface="Arial" panose="020B0604020202020204" pitchFamily="34" charset="0"/>
              <a:ea typeface="Times New Roman" panose="02020603050405020304" pitchFamily="18" charset="0"/>
              <a:cs typeface="Arial" panose="020B0604020202020204" pitchFamily="34" charset="0"/>
            </a:endParaRPr>
          </a:p>
          <a:p>
            <a:pPr marR="0" lvl="1" algn="just">
              <a:spcBef>
                <a:spcPts val="0"/>
              </a:spcBef>
              <a:spcAft>
                <a:spcPts val="0"/>
              </a:spcAft>
            </a:pPr>
            <a:endParaRPr lang="en-US" sz="2800" b="1"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b="1" dirty="0">
                <a:latin typeface="Calibri" panose="020F0502020204030204" pitchFamily="34" charset="0"/>
                <a:cs typeface="Calibri" panose="020F0502020204030204" pitchFamily="34" charset="0"/>
              </a:rPr>
              <a:t>Spam</a:t>
            </a:r>
            <a:r>
              <a:rPr lang="en-GB" sz="2400" dirty="0">
                <a:latin typeface="Calibri" panose="020F0502020204030204" pitchFamily="34" charset="0"/>
                <a:cs typeface="Calibri" panose="020F0502020204030204" pitchFamily="34" charset="0"/>
              </a:rPr>
              <a:t>: Irrelevant or unsolicited messages sent over the Internet, typically to a large number of users, for the purposes of advertising, phishing, spreading malware, etc. </a:t>
            </a:r>
            <a:endParaRPr lang="en-GB" sz="2400" dirty="0" smtClean="0">
              <a:latin typeface="Calibri" panose="020F0502020204030204" pitchFamily="34" charset="0"/>
              <a:cs typeface="Calibri" panose="020F0502020204030204" pitchFamily="34" charset="0"/>
            </a:endParaRPr>
          </a:p>
          <a:p>
            <a:pPr lvl="1" algn="just"/>
            <a:endParaRPr lang="en-GB" sz="2400" dirty="0">
              <a:latin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GB" sz="2400" b="1" dirty="0">
                <a:latin typeface="Calibri" panose="020F0502020204030204" pitchFamily="34" charset="0"/>
                <a:cs typeface="Calibri" panose="020F0502020204030204" pitchFamily="34" charset="0"/>
              </a:rPr>
              <a:t>Fake Review</a:t>
            </a:r>
            <a:r>
              <a:rPr lang="en-GB" sz="2400" dirty="0">
                <a:latin typeface="Calibri" panose="020F0502020204030204" pitchFamily="34" charset="0"/>
                <a:cs typeface="Calibri" panose="020F0502020204030204" pitchFamily="34" charset="0"/>
              </a:rPr>
              <a:t>: They’re reviews which are designed specifically to give a false impression to consumers on the point of purchasing. </a:t>
            </a:r>
          </a:p>
          <a:p>
            <a:pPr lvl="1" algn="just"/>
            <a:endParaRPr lang="en-IN" sz="2400" dirty="0"/>
          </a:p>
          <a:p>
            <a:pPr marL="742950" lvl="1" indent="-285750" algn="just">
              <a:buFont typeface="Arial" panose="020B0604020202020204" pitchFamily="34" charset="0"/>
              <a:buChar char="•"/>
            </a:pPr>
            <a:endParaRPr lang="en-IN" sz="2400" dirty="0"/>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dirty="0"/>
              <a:t>“Any man travelling without an aim is already lost.”</a:t>
            </a:r>
            <a:endParaRPr lang="en-IN" dirty="0"/>
          </a:p>
        </p:txBody>
      </p:sp>
      <p:sp>
        <p:nvSpPr>
          <p:cNvPr id="9" name="TextBox 8"/>
          <p:cNvSpPr txBox="1"/>
          <p:nvPr/>
        </p:nvSpPr>
        <p:spPr>
          <a:xfrm>
            <a:off x="247652" y="113157"/>
            <a:ext cx="2962671"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Fake Review Detection</a:t>
            </a:r>
          </a:p>
        </p:txBody>
      </p:sp>
    </p:spTree>
    <p:extLst>
      <p:ext uri="{BB962C8B-B14F-4D97-AF65-F5344CB8AC3E}">
        <p14:creationId xmlns:p14="http://schemas.microsoft.com/office/powerpoint/2010/main" val="33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690160"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Universal Interpreter</a:t>
            </a:r>
          </a:p>
        </p:txBody>
      </p:sp>
      <p:sp>
        <p:nvSpPr>
          <p:cNvPr id="7" name="TextBox 6"/>
          <p:cNvSpPr txBox="1"/>
          <p:nvPr/>
        </p:nvSpPr>
        <p:spPr>
          <a:xfrm>
            <a:off x="247652" y="494616"/>
            <a:ext cx="1157689"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Conclusion</a:t>
            </a:r>
            <a:endParaRPr lang="en-US" sz="1400" b="1"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 xmlns:a16="http://schemas.microsoft.com/office/drawing/2014/main" id="{8C8C4291-BD0A-4947-B426-8E3DD61E969E}"/>
              </a:ext>
            </a:extLst>
          </p:cNvPr>
          <p:cNvSpPr/>
          <p:nvPr/>
        </p:nvSpPr>
        <p:spPr>
          <a:xfrm rot="5400000">
            <a:off x="4649608" y="1565256"/>
            <a:ext cx="2751923" cy="1664858"/>
          </a:xfrm>
          <a:prstGeom prst="rect">
            <a:avLst/>
          </a:prstGeom>
          <a:solidFill>
            <a:srgbClr val="867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rgbClr val="062868"/>
                </a:solidFill>
              </a:ln>
            </a:endParaRPr>
          </a:p>
        </p:txBody>
      </p:sp>
      <p:pic>
        <p:nvPicPr>
          <p:cNvPr id="5" name="Picture 4">
            <a:extLst>
              <a:ext uri="{FF2B5EF4-FFF2-40B4-BE49-F238E27FC236}">
                <a16:creationId xmlns="" xmlns:a16="http://schemas.microsoft.com/office/drawing/2014/main" id="{C7927265-C729-4B5D-9926-4D6D9C9EBB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 y="1021722"/>
            <a:ext cx="12192002" cy="5793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446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7652" y="494616"/>
            <a:ext cx="1975221"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Concluding Remarks</a:t>
            </a:r>
          </a:p>
        </p:txBody>
      </p:sp>
      <p:sp>
        <p:nvSpPr>
          <p:cNvPr id="2" name="Rectangle 1"/>
          <p:cNvSpPr/>
          <p:nvPr/>
        </p:nvSpPr>
        <p:spPr>
          <a:xfrm>
            <a:off x="0" y="1408664"/>
            <a:ext cx="11822806" cy="5355312"/>
          </a:xfrm>
          <a:prstGeom prst="rect">
            <a:avLst/>
          </a:prstGeom>
        </p:spPr>
        <p:txBody>
          <a:bodyPr wrap="square">
            <a:spAutoFit/>
          </a:bodyPr>
          <a:lstStyle/>
          <a:p>
            <a:pPr marR="0" lvl="1" algn="just">
              <a:spcBef>
                <a:spcPts val="0"/>
              </a:spcBef>
              <a:spcAft>
                <a:spcPts val="0"/>
              </a:spcAft>
            </a:pPr>
            <a:r>
              <a:rPr lang="en-US" sz="3200" b="1" dirty="0">
                <a:latin typeface="Arial" panose="020B0604020202020204" pitchFamily="34" charset="0"/>
                <a:ea typeface="Times New Roman" panose="02020603050405020304" pitchFamily="18" charset="0"/>
                <a:cs typeface="Arial" panose="020B0604020202020204" pitchFamily="34" charset="0"/>
              </a:rPr>
              <a:t>Conclusion</a:t>
            </a:r>
          </a:p>
          <a:p>
            <a:pPr marR="0" lvl="1" algn="just">
              <a:spcBef>
                <a:spcPts val="0"/>
              </a:spcBef>
              <a:spcAft>
                <a:spcPts val="0"/>
              </a:spcAft>
            </a:pPr>
            <a:endParaRPr lang="en-US" sz="2800" b="1"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In </a:t>
            </a:r>
            <a:r>
              <a:rPr lang="en-GB" sz="2400" dirty="0">
                <a:latin typeface="Calibri" panose="020F0502020204030204" pitchFamily="34" charset="0"/>
                <a:cs typeface="Calibri" panose="020F0502020204030204" pitchFamily="34" charset="0"/>
              </a:rPr>
              <a:t>F</a:t>
            </a:r>
            <a:r>
              <a:rPr lang="en-GB" sz="2400" dirty="0" smtClean="0">
                <a:latin typeface="Calibri" panose="020F0502020204030204" pitchFamily="34" charset="0"/>
                <a:cs typeface="Calibri" panose="020F0502020204030204" pitchFamily="34" charset="0"/>
              </a:rPr>
              <a:t>ake Review Detection </a:t>
            </a:r>
            <a:r>
              <a:rPr lang="en-GB" sz="2400" dirty="0">
                <a:latin typeface="Calibri" panose="020F0502020204030204" pitchFamily="34" charset="0"/>
                <a:cs typeface="Calibri" panose="020F0502020204030204" pitchFamily="34" charset="0"/>
              </a:rPr>
              <a:t>the aim is always to </a:t>
            </a:r>
            <a:r>
              <a:rPr lang="en-GB" sz="2400" dirty="0" smtClean="0">
                <a:latin typeface="Calibri" panose="020F0502020204030204" pitchFamily="34" charset="0"/>
                <a:cs typeface="Calibri" panose="020F0502020204030204" pitchFamily="34" charset="0"/>
              </a:rPr>
              <a:t>identify </a:t>
            </a:r>
            <a:r>
              <a:rPr lang="en-GB" sz="2400" dirty="0">
                <a:latin typeface="Calibri" panose="020F0502020204030204" pitchFamily="34" charset="0"/>
                <a:cs typeface="Calibri" panose="020F0502020204030204" pitchFamily="34" charset="0"/>
              </a:rPr>
              <a:t>the highest number of </a:t>
            </a:r>
            <a:r>
              <a:rPr lang="en-GB" sz="2400" dirty="0" smtClean="0">
                <a:latin typeface="Calibri" panose="020F0502020204030204" pitchFamily="34" charset="0"/>
                <a:cs typeface="Calibri" panose="020F0502020204030204" pitchFamily="34" charset="0"/>
              </a:rPr>
              <a:t>fake reviews </a:t>
            </a:r>
            <a:r>
              <a:rPr lang="en-GB" sz="2400" dirty="0">
                <a:latin typeface="Calibri" panose="020F0502020204030204" pitchFamily="34" charset="0"/>
                <a:cs typeface="Calibri" panose="020F0502020204030204" pitchFamily="34" charset="0"/>
              </a:rPr>
              <a:t>that is possible to be able </a:t>
            </a:r>
            <a:r>
              <a:rPr lang="en-GB" sz="2400" dirty="0" smtClean="0">
                <a:latin typeface="Calibri" panose="020F0502020204030204" pitchFamily="34" charset="0"/>
                <a:cs typeface="Calibri" panose="020F0502020204030204" pitchFamily="34" charset="0"/>
              </a:rPr>
              <a:t>- </a:t>
            </a:r>
          </a:p>
          <a:p>
            <a:pPr marL="1257300" lvl="2" indent="-342900" algn="just">
              <a:lnSpc>
                <a:spcPct val="150000"/>
              </a:lnSpc>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To </a:t>
            </a:r>
            <a:r>
              <a:rPr lang="en-GB" sz="2400" dirty="0">
                <a:latin typeface="Calibri" panose="020F0502020204030204" pitchFamily="34" charset="0"/>
                <a:cs typeface="Calibri" panose="020F0502020204030204" pitchFamily="34" charset="0"/>
              </a:rPr>
              <a:t>provide p</a:t>
            </a:r>
            <a:r>
              <a:rPr lang="en-GB" sz="2400" dirty="0" smtClean="0">
                <a:latin typeface="Calibri" panose="020F0502020204030204" pitchFamily="34" charset="0"/>
                <a:cs typeface="Calibri" panose="020F0502020204030204" pitchFamily="34" charset="0"/>
              </a:rPr>
              <a:t>otential customers </a:t>
            </a:r>
            <a:r>
              <a:rPr lang="en-GB" sz="2400" dirty="0">
                <a:latin typeface="Calibri" panose="020F0502020204030204" pitchFamily="34" charset="0"/>
                <a:cs typeface="Calibri" panose="020F0502020204030204" pitchFamily="34" charset="0"/>
              </a:rPr>
              <a:t>with a realistic picture of the </a:t>
            </a:r>
            <a:r>
              <a:rPr lang="en-GB" sz="2400" dirty="0" smtClean="0">
                <a:latin typeface="Calibri" panose="020F0502020204030204" pitchFamily="34" charset="0"/>
                <a:cs typeface="Calibri" panose="020F0502020204030204" pitchFamily="34" charset="0"/>
              </a:rPr>
              <a:t>restaurant they </a:t>
            </a:r>
            <a:r>
              <a:rPr lang="en-GB" sz="2400" dirty="0">
                <a:latin typeface="Calibri" panose="020F0502020204030204" pitchFamily="34" charset="0"/>
                <a:cs typeface="Calibri" panose="020F0502020204030204" pitchFamily="34" charset="0"/>
              </a:rPr>
              <a:t>are informing themselves about</a:t>
            </a:r>
            <a:r>
              <a:rPr lang="en-GB" sz="2400" dirty="0" smtClean="0">
                <a:latin typeface="Calibri" panose="020F0502020204030204" pitchFamily="34" charset="0"/>
                <a:cs typeface="Calibri" panose="020F0502020204030204" pitchFamily="34" charset="0"/>
              </a:rPr>
              <a:t>.</a:t>
            </a:r>
          </a:p>
          <a:p>
            <a:pPr marL="1257300" lvl="2" indent="-342900" algn="just">
              <a:lnSpc>
                <a:spcPct val="150000"/>
              </a:lnSpc>
              <a:buFont typeface="Arial" panose="020B0604020202020204" pitchFamily="34" charset="0"/>
              <a:buChar char="•"/>
            </a:pPr>
            <a:r>
              <a:rPr lang="en-GB" sz="2400" dirty="0" smtClean="0">
                <a:latin typeface="Calibri" panose="020F0502020204030204" pitchFamily="34" charset="0"/>
                <a:cs typeface="Calibri" panose="020F0502020204030204" pitchFamily="34" charset="0"/>
              </a:rPr>
              <a:t>To prevent any harm to restaurants reputation.</a:t>
            </a:r>
            <a:endParaRPr lang="en-GB" sz="2400" dirty="0">
              <a:latin typeface="Calibri" panose="020F0502020204030204" pitchFamily="34" charset="0"/>
              <a:cs typeface="Calibri" panose="020F0502020204030204" pitchFamily="34" charset="0"/>
            </a:endParaRPr>
          </a:p>
          <a:p>
            <a:pPr marL="800100" lvl="1" indent="-342900" algn="just">
              <a:lnSpc>
                <a:spcPct val="150000"/>
              </a:lnSpc>
              <a:buFont typeface="Arial" panose="020B0604020202020204" pitchFamily="34" charset="0"/>
              <a:buChar char="•"/>
            </a:pPr>
            <a:r>
              <a:rPr lang="en-GB" sz="2400" dirty="0">
                <a:latin typeface="Calibri" panose="020F0502020204030204" pitchFamily="34" charset="0"/>
                <a:cs typeface="Calibri" panose="020F0502020204030204" pitchFamily="34" charset="0"/>
              </a:rPr>
              <a:t>The deep learning model used produces decent yet improvable results.</a:t>
            </a:r>
            <a:endParaRPr lang="en-US" sz="2400" dirty="0">
              <a:latin typeface="Calibri" panose="020F0502020204030204" pitchFamily="34" charset="0"/>
              <a:cs typeface="Calibri" panose="020F0502020204030204" pitchFamily="34" charset="0"/>
            </a:endParaRPr>
          </a:p>
          <a:p>
            <a:pPr lvl="1" algn="just"/>
            <a:endParaRPr lang="en-IN" sz="2400" dirty="0"/>
          </a:p>
          <a:p>
            <a:pPr marL="742950" lvl="1" indent="-285750" algn="just">
              <a:buFont typeface="Arial" panose="020B0604020202020204" pitchFamily="34" charset="0"/>
              <a:buChar char="•"/>
            </a:pPr>
            <a:endParaRPr lang="en-IN" sz="2400" dirty="0"/>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a:t>“What matters the most is the take-away.”</a:t>
            </a:r>
            <a:endParaRPr lang="en-IN" b="1" dirty="0"/>
          </a:p>
        </p:txBody>
      </p:sp>
      <p:sp>
        <p:nvSpPr>
          <p:cNvPr id="9" name="TextBox 8"/>
          <p:cNvSpPr txBox="1"/>
          <p:nvPr/>
        </p:nvSpPr>
        <p:spPr>
          <a:xfrm>
            <a:off x="247652" y="113157"/>
            <a:ext cx="2962671"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Fake Review Detection</a:t>
            </a:r>
          </a:p>
        </p:txBody>
      </p:sp>
    </p:spTree>
    <p:extLst>
      <p:ext uri="{BB962C8B-B14F-4D97-AF65-F5344CB8AC3E}">
        <p14:creationId xmlns:p14="http://schemas.microsoft.com/office/powerpoint/2010/main" val="85148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7652" y="494616"/>
            <a:ext cx="1417247" cy="369332"/>
          </a:xfrm>
          <a:prstGeom prst="rect">
            <a:avLst/>
          </a:prstGeom>
          <a:noFill/>
        </p:spPr>
        <p:txBody>
          <a:bodyPr wrap="none" rtlCol="0">
            <a:spAutoFit/>
          </a:bodyPr>
          <a:lstStyle/>
          <a:p>
            <a:r>
              <a:rPr lang="en-US" dirty="0" smtClean="0">
                <a:solidFill>
                  <a:schemeClr val="bg1"/>
                </a:solidFill>
              </a:rPr>
              <a:t>Future Scope</a:t>
            </a:r>
            <a:endParaRPr lang="en-US" dirty="0">
              <a:solidFill>
                <a:schemeClr val="bg1"/>
              </a:solidFill>
            </a:endParaRPr>
          </a:p>
        </p:txBody>
      </p:sp>
      <p:sp>
        <p:nvSpPr>
          <p:cNvPr id="2" name="Rectangle 1"/>
          <p:cNvSpPr/>
          <p:nvPr/>
        </p:nvSpPr>
        <p:spPr>
          <a:xfrm>
            <a:off x="0" y="1408664"/>
            <a:ext cx="11822806" cy="4616648"/>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Future Scope</a:t>
            </a:r>
            <a:endParaRPr lang="en-US" sz="3200" b="1" dirty="0">
              <a:latin typeface="Arial" panose="020B0604020202020204" pitchFamily="34" charset="0"/>
              <a:ea typeface="Times New Roman" panose="02020603050405020304" pitchFamily="18" charset="0"/>
              <a:cs typeface="Arial" panose="020B0604020202020204" pitchFamily="34" charset="0"/>
            </a:endParaRPr>
          </a:p>
          <a:p>
            <a:pPr marR="0" lvl="1" algn="just">
              <a:spcBef>
                <a:spcPts val="0"/>
              </a:spcBef>
              <a:spcAft>
                <a:spcPts val="0"/>
              </a:spcAft>
            </a:pPr>
            <a:endParaRPr lang="en-US" sz="2800" b="1"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IN" sz="2400" dirty="0"/>
              <a:t>Create an API which can detect fake reviews in minimal time</a:t>
            </a:r>
            <a:r>
              <a:rPr lang="en-IN" sz="2400" dirty="0" smtClean="0"/>
              <a:t>.</a:t>
            </a:r>
          </a:p>
          <a:p>
            <a:pPr marL="800100" lvl="1" indent="-342900" algn="just">
              <a:buFont typeface="Arial" panose="020B0604020202020204" pitchFamily="34" charset="0"/>
              <a:buChar char="•"/>
            </a:pPr>
            <a:endParaRPr lang="en-IN" sz="2400" dirty="0"/>
          </a:p>
          <a:p>
            <a:pPr marL="800100" lvl="1" indent="-342900" algn="just">
              <a:buFont typeface="Arial" panose="020B0604020202020204" pitchFamily="34" charset="0"/>
              <a:buChar char="•"/>
            </a:pPr>
            <a:r>
              <a:rPr lang="en-IN" sz="2400" dirty="0" smtClean="0"/>
              <a:t>Feature Selection : Explore the dataset to find minute yet important features that would help increase the accuracy.</a:t>
            </a:r>
          </a:p>
          <a:p>
            <a:pPr lvl="1" algn="just"/>
            <a:endParaRPr lang="en-IN" sz="2400" dirty="0" smtClean="0"/>
          </a:p>
          <a:p>
            <a:pPr marL="800100" lvl="1" indent="-342900" algn="just">
              <a:buFont typeface="Arial" panose="020B0604020202020204" pitchFamily="34" charset="0"/>
              <a:buChar char="•"/>
            </a:pPr>
            <a:r>
              <a:rPr lang="en-IN" sz="2400" dirty="0" smtClean="0"/>
              <a:t>Word Embedding's : Pre-trained Embedding's could help convert the word to vectors in a more precise way.</a:t>
            </a:r>
          </a:p>
          <a:p>
            <a:pPr marL="800100" lvl="1" indent="-342900" algn="just">
              <a:buFont typeface="Arial" panose="020B0604020202020204" pitchFamily="34" charset="0"/>
              <a:buChar char="•"/>
            </a:pPr>
            <a:endParaRPr lang="en-IN" sz="2400" dirty="0"/>
          </a:p>
          <a:p>
            <a:pPr lvl="1" algn="just"/>
            <a:endParaRPr lang="en-IN" sz="2400" dirty="0"/>
          </a:p>
          <a:p>
            <a:pPr marR="0" lvl="1" algn="just">
              <a:spcBef>
                <a:spcPts val="0"/>
              </a:spcBef>
              <a:spcAft>
                <a:spcPts val="0"/>
              </a:spcAft>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FA9F9FCF-F536-4BF2-B07C-2337C3EF170C}"/>
              </a:ext>
            </a:extLst>
          </p:cNvPr>
          <p:cNvSpPr txBox="1"/>
          <p:nvPr/>
        </p:nvSpPr>
        <p:spPr>
          <a:xfrm>
            <a:off x="5822576" y="6366712"/>
            <a:ext cx="6369424" cy="369332"/>
          </a:xfrm>
          <a:prstGeom prst="rect">
            <a:avLst/>
          </a:prstGeom>
          <a:noFill/>
        </p:spPr>
        <p:txBody>
          <a:bodyPr wrap="square" rtlCol="0" anchor="ctr">
            <a:spAutoFit/>
          </a:bodyPr>
          <a:lstStyle/>
          <a:p>
            <a:pPr algn="r"/>
            <a:r>
              <a:rPr lang="en-GB" b="1" dirty="0" smtClean="0"/>
              <a:t>“All progress takes place outside the comfort zone.”</a:t>
            </a:r>
            <a:endParaRPr lang="en-IN" b="1" dirty="0"/>
          </a:p>
        </p:txBody>
      </p:sp>
      <p:sp>
        <p:nvSpPr>
          <p:cNvPr id="9" name="TextBox 8"/>
          <p:cNvSpPr txBox="1"/>
          <p:nvPr/>
        </p:nvSpPr>
        <p:spPr>
          <a:xfrm>
            <a:off x="247652" y="113157"/>
            <a:ext cx="2962671"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Fake Review Detection</a:t>
            </a:r>
          </a:p>
        </p:txBody>
      </p:sp>
    </p:spTree>
    <p:extLst>
      <p:ext uri="{BB962C8B-B14F-4D97-AF65-F5344CB8AC3E}">
        <p14:creationId xmlns:p14="http://schemas.microsoft.com/office/powerpoint/2010/main" val="35725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165DFE55-435B-4081-8926-5B5C274F3A38}"/>
              </a:ext>
            </a:extLst>
          </p:cNvPr>
          <p:cNvSpPr/>
          <p:nvPr/>
        </p:nvSpPr>
        <p:spPr>
          <a:xfrm>
            <a:off x="0"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F4D90EE8-0810-440E-8374-0CBA2B21F04F}"/>
              </a:ext>
            </a:extLst>
          </p:cNvPr>
          <p:cNvSpPr/>
          <p:nvPr/>
        </p:nvSpPr>
        <p:spPr>
          <a:xfrm>
            <a:off x="9410163" y="0"/>
            <a:ext cx="2768958" cy="991673"/>
          </a:xfrm>
          <a:prstGeom prst="rect">
            <a:avLst/>
          </a:prstGeom>
          <a:solidFill>
            <a:srgbClr val="093A8B"/>
          </a:solidFill>
          <a:ln>
            <a:solidFill>
              <a:srgbClr val="093A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965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226618"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Introduction</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600986"/>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Types Of Spam</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b="1" dirty="0">
                <a:latin typeface="Calibri" panose="020F0502020204030204" pitchFamily="34" charset="0"/>
                <a:cs typeface="Calibri" panose="020F0502020204030204" pitchFamily="34" charset="0"/>
              </a:rPr>
              <a:t>Web Spam and E-mail Spam: </a:t>
            </a:r>
          </a:p>
          <a:p>
            <a:pPr lvl="1" algn="just"/>
            <a:r>
              <a:rPr lang="en-GB" sz="2400" dirty="0" smtClean="0">
                <a:latin typeface="Calibri" panose="020F0502020204030204" pitchFamily="34" charset="0"/>
                <a:cs typeface="Calibri" panose="020F0502020204030204" pitchFamily="34" charset="0"/>
              </a:rPr>
              <a:t>	Web </a:t>
            </a:r>
            <a:r>
              <a:rPr lang="en-GB" sz="2400" dirty="0">
                <a:latin typeface="Calibri" panose="020F0502020204030204" pitchFamily="34" charset="0"/>
                <a:cs typeface="Calibri" panose="020F0502020204030204" pitchFamily="34" charset="0"/>
              </a:rPr>
              <a:t>spam describes web pages which have been created deliberately for triggering </a:t>
            </a:r>
            <a:r>
              <a:rPr lang="en-GB" sz="2400" dirty="0" smtClean="0">
                <a:latin typeface="Calibri" panose="020F0502020204030204" pitchFamily="34" charset="0"/>
                <a:cs typeface="Calibri" panose="020F0502020204030204" pitchFamily="34" charset="0"/>
              </a:rPr>
              <a:t>	favourable </a:t>
            </a:r>
            <a:r>
              <a:rPr lang="en-GB" sz="2400" dirty="0">
                <a:latin typeface="Calibri" panose="020F0502020204030204" pitchFamily="34" charset="0"/>
                <a:cs typeface="Calibri" panose="020F0502020204030204" pitchFamily="34" charset="0"/>
              </a:rPr>
              <a:t>relevance or importance on the Internet</a:t>
            </a:r>
            <a:r>
              <a:rPr lang="en-GB" sz="2400" dirty="0" smtClean="0">
                <a:latin typeface="Calibri" panose="020F0502020204030204" pitchFamily="34" charset="0"/>
                <a:cs typeface="Calibri" panose="020F0502020204030204" pitchFamily="34" charset="0"/>
              </a:rPr>
              <a:t>.</a:t>
            </a:r>
          </a:p>
          <a:p>
            <a:pPr lvl="1" algn="just"/>
            <a:endParaRPr lang="en-GB" sz="2400" dirty="0">
              <a:latin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GB" sz="2400" dirty="0">
                <a:latin typeface="Calibri" panose="020F0502020204030204" pitchFamily="34" charset="0"/>
                <a:cs typeface="Calibri" panose="020F0502020204030204" pitchFamily="34" charset="0"/>
              </a:rPr>
              <a:t> </a:t>
            </a:r>
            <a:r>
              <a:rPr lang="en-GB" sz="2400" b="1" dirty="0">
                <a:latin typeface="Calibri" panose="020F0502020204030204" pitchFamily="34" charset="0"/>
                <a:cs typeface="Calibri" panose="020F0502020204030204" pitchFamily="34" charset="0"/>
              </a:rPr>
              <a:t>Review Spam:</a:t>
            </a:r>
          </a:p>
          <a:p>
            <a:pPr lvl="1" algn="just"/>
            <a:r>
              <a:rPr lang="en-GB" sz="2400" dirty="0" smtClean="0">
                <a:latin typeface="Calibri" panose="020F0502020204030204" pitchFamily="34" charset="0"/>
                <a:cs typeface="Calibri" panose="020F0502020204030204" pitchFamily="34" charset="0"/>
              </a:rPr>
              <a:t>	Jindal </a:t>
            </a:r>
            <a:r>
              <a:rPr lang="en-GB" sz="2400" dirty="0">
                <a:latin typeface="Calibri" panose="020F0502020204030204" pitchFamily="34" charset="0"/>
                <a:cs typeface="Calibri" panose="020F0502020204030204" pitchFamily="34" charset="0"/>
              </a:rPr>
              <a:t>and Liu (2007) were the first authors to study the trustworthiness of reviews. </a:t>
            </a:r>
            <a:r>
              <a:rPr lang="en-GB" sz="2400" dirty="0" smtClean="0">
                <a:latin typeface="Calibri" panose="020F0502020204030204" pitchFamily="34" charset="0"/>
                <a:cs typeface="Calibri" panose="020F0502020204030204" pitchFamily="34" charset="0"/>
              </a:rPr>
              <a:t>	They </a:t>
            </a:r>
            <a:r>
              <a:rPr lang="en-GB" sz="2400" dirty="0">
                <a:latin typeface="Calibri" panose="020F0502020204030204" pitchFamily="34" charset="0"/>
                <a:cs typeface="Calibri" panose="020F0502020204030204" pitchFamily="34" charset="0"/>
              </a:rPr>
              <a:t>argue that spam reviews are much harder to detect than regular web spam. </a:t>
            </a:r>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103361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818126" cy="307777"/>
          </a:xfrm>
          <a:prstGeom prst="rect">
            <a:avLst/>
          </a:prstGeom>
          <a:noFill/>
        </p:spPr>
        <p:txBody>
          <a:bodyPr wrap="none" rtlCol="0">
            <a:spAutoFit/>
          </a:bodyPr>
          <a:lstStyle/>
          <a:p>
            <a:r>
              <a:rPr lang="en-US" sz="1400" b="1" dirty="0">
                <a:solidFill>
                  <a:schemeClr val="bg1"/>
                </a:solidFill>
                <a:latin typeface="Arial" panose="020B0604020202020204" pitchFamily="34" charset="0"/>
                <a:cs typeface="Arial" panose="020B0604020202020204" pitchFamily="34" charset="0"/>
              </a:rPr>
              <a:t>Problem Statement</a:t>
            </a:r>
          </a:p>
        </p:txBody>
      </p:sp>
      <p:sp>
        <p:nvSpPr>
          <p:cNvPr id="2" name="Rectangle 1"/>
          <p:cNvSpPr/>
          <p:nvPr/>
        </p:nvSpPr>
        <p:spPr>
          <a:xfrm>
            <a:off x="0" y="1408664"/>
            <a:ext cx="11822806" cy="3785652"/>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Problem Statement</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400" dirty="0" smtClean="0"/>
              <a:t>Positive/Negative </a:t>
            </a:r>
            <a:r>
              <a:rPr lang="en-US" sz="2400" dirty="0"/>
              <a:t>Reviews influence buying decisions of </a:t>
            </a:r>
            <a:r>
              <a:rPr lang="en-US" sz="2400" dirty="0" smtClean="0"/>
              <a:t>buyers.</a:t>
            </a:r>
            <a:endParaRPr lang="en-US" sz="2400" dirty="0"/>
          </a:p>
          <a:p>
            <a:pPr marL="800100" lvl="1" indent="-342900">
              <a:lnSpc>
                <a:spcPct val="150000"/>
              </a:lnSpc>
              <a:buFont typeface="Arial" panose="020B0604020202020204" pitchFamily="34" charset="0"/>
              <a:buChar char="•"/>
            </a:pPr>
            <a:r>
              <a:rPr lang="en-US" sz="2400" dirty="0"/>
              <a:t>Sense of Uncertainty in </a:t>
            </a:r>
            <a:r>
              <a:rPr lang="en-US" sz="2400" dirty="0" smtClean="0"/>
              <a:t>customers mind </a:t>
            </a:r>
            <a:r>
              <a:rPr lang="en-US" sz="2400" dirty="0"/>
              <a:t>plays into </a:t>
            </a:r>
            <a:r>
              <a:rPr lang="en-US" sz="2400" dirty="0" smtClean="0"/>
              <a:t>scammer’s / reviewer’s hands.</a:t>
            </a:r>
          </a:p>
          <a:p>
            <a:pPr marL="800100" lvl="1" indent="-342900">
              <a:lnSpc>
                <a:spcPct val="150000"/>
              </a:lnSpc>
              <a:buFont typeface="Arial" panose="020B0604020202020204" pitchFamily="34" charset="0"/>
              <a:buChar char="•"/>
            </a:pPr>
            <a:r>
              <a:rPr lang="en-US" sz="2400" dirty="0" smtClean="0"/>
              <a:t>This may lead to loss of business and a bad name for the restaurant.</a:t>
            </a:r>
            <a:endParaRPr lang="en-US" sz="2400" dirty="0"/>
          </a:p>
          <a:p>
            <a:pPr marL="800100" lvl="1" indent="-342900">
              <a:lnSpc>
                <a:spcPct val="150000"/>
              </a:lnSpc>
              <a:buFont typeface="Arial" panose="020B0604020202020204" pitchFamily="34" charset="0"/>
              <a:buChar char="•"/>
            </a:pPr>
            <a:r>
              <a:rPr lang="en-US" sz="2400" dirty="0"/>
              <a:t>Important to make sure we create a level field for all </a:t>
            </a:r>
            <a:r>
              <a:rPr lang="en-US" sz="2400" dirty="0" smtClean="0"/>
              <a:t>restaurants.</a:t>
            </a:r>
          </a:p>
          <a:p>
            <a:pPr marL="800100" lvl="1" indent="-342900">
              <a:lnSpc>
                <a:spcPct val="150000"/>
              </a:lnSpc>
              <a:buFont typeface="Arial" panose="020B0604020202020204" pitchFamily="34" charset="0"/>
              <a:buChar char="•"/>
            </a:pPr>
            <a:r>
              <a:rPr lang="en-US" sz="2400" dirty="0" smtClean="0"/>
              <a:t>No </a:t>
            </a:r>
            <a:r>
              <a:rPr lang="en-US" sz="2400" dirty="0"/>
              <a:t>cheating/unfair means should be </a:t>
            </a:r>
            <a:r>
              <a:rPr lang="en-US" sz="2400" dirty="0" smtClean="0"/>
              <a:t>tolerated.</a:t>
            </a:r>
            <a:endParaRPr lang="en-US"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173557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325940"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Related Work</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4339650"/>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Related Work</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US" sz="2400" dirty="0" smtClean="0"/>
              <a:t>Existing </a:t>
            </a:r>
            <a:r>
              <a:rPr lang="en-US" sz="2400" dirty="0"/>
              <a:t>approaches to detect fake consumer reviews use the review content, product and reviewer information and other features to detect fake </a:t>
            </a:r>
            <a:r>
              <a:rPr lang="en-US" sz="2400" dirty="0" smtClean="0"/>
              <a:t>reviews. </a:t>
            </a:r>
          </a:p>
          <a:p>
            <a:pPr marL="800100" lvl="1" indent="-342900" algn="just">
              <a:buFont typeface="Arial" panose="020B0604020202020204" pitchFamily="34" charset="0"/>
              <a:buChar char="•"/>
            </a:pPr>
            <a:endParaRPr lang="en-US" sz="2400" dirty="0"/>
          </a:p>
          <a:p>
            <a:pPr marL="800100" lvl="1" indent="-342900" algn="just">
              <a:buFont typeface="Arial" panose="020B0604020202020204" pitchFamily="34" charset="0"/>
              <a:buChar char="•"/>
            </a:pPr>
            <a:r>
              <a:rPr lang="en-US" sz="2400" dirty="0" smtClean="0"/>
              <a:t>However, </a:t>
            </a:r>
            <a:r>
              <a:rPr lang="en-US" sz="2400" dirty="0"/>
              <a:t>as shown in recent studies, the semantic meaning of reviews might be particularly important for text classification. In addition, the emotions hidden in the reviews may represent another potential indicator of fake content</a:t>
            </a:r>
            <a:r>
              <a:rPr lang="en-US" sz="2400" dirty="0" smtClean="0"/>
              <a:t>.</a:t>
            </a:r>
          </a:p>
          <a:p>
            <a:pPr marL="800100" lvl="1" indent="-342900" algn="just">
              <a:buFont typeface="Arial" panose="020B0604020202020204" pitchFamily="34" charset="0"/>
              <a:buChar char="•"/>
            </a:pPr>
            <a:endParaRPr lang="en-US" sz="2400" dirty="0"/>
          </a:p>
          <a:p>
            <a:pPr marL="800100" lvl="1" indent="-342900" algn="just">
              <a:buFont typeface="Arial" panose="020B0604020202020204" pitchFamily="34" charset="0"/>
              <a:buChar char="•"/>
            </a:pPr>
            <a:r>
              <a:rPr lang="en-US" sz="2400" dirty="0" smtClean="0"/>
              <a:t>Most related work to detect fake reviews is done using Machine Learning and researchers now have </a:t>
            </a:r>
            <a:r>
              <a:rPr lang="en-US" sz="2400" smtClean="0"/>
              <a:t>started shifting towards </a:t>
            </a:r>
            <a:r>
              <a:rPr lang="en-US" sz="2400" dirty="0" smtClean="0"/>
              <a:t>Deep Learning.</a:t>
            </a:r>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330042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989373"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Objective</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408664"/>
            <a:ext cx="11822806" cy="3231654"/>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Objective</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buFont typeface="Arial" panose="020B0604020202020204" pitchFamily="34" charset="0"/>
              <a:buChar char="•"/>
            </a:pPr>
            <a:r>
              <a:rPr lang="en-GB" sz="2400" dirty="0"/>
              <a:t>The goal of the project is to identify </a:t>
            </a:r>
            <a:r>
              <a:rPr lang="en-GB" sz="2400" dirty="0" smtClean="0"/>
              <a:t>fake review spammers/reviewers in </a:t>
            </a:r>
            <a:r>
              <a:rPr lang="en-GB" sz="2400" dirty="0"/>
              <a:t>platforms such as CNET, Google, Amazon, Flipkart etc. so that these platforms can make informed policy decisions and take </a:t>
            </a:r>
            <a:r>
              <a:rPr lang="en-GB" sz="2400" dirty="0" smtClean="0"/>
              <a:t>actions </a:t>
            </a:r>
            <a:r>
              <a:rPr lang="en-GB" sz="2400" dirty="0"/>
              <a:t>against these </a:t>
            </a:r>
            <a:r>
              <a:rPr lang="en-GB" sz="2400" dirty="0" smtClean="0"/>
              <a:t>spammers/reviewers. </a:t>
            </a:r>
            <a:r>
              <a:rPr lang="en-GB" sz="2400" dirty="0"/>
              <a:t>These platforms can take data-driven decisions and can always stay one step ahead of group spammers</a:t>
            </a:r>
            <a:r>
              <a:rPr lang="en-GB" sz="2400" dirty="0" smtClean="0"/>
              <a:t>.</a:t>
            </a:r>
          </a:p>
          <a:p>
            <a:pPr lvl="1" algn="just"/>
            <a:r>
              <a:rPr lang="en-GB" sz="2400" dirty="0" smtClean="0"/>
              <a:t> </a:t>
            </a:r>
          </a:p>
          <a:p>
            <a:pPr marL="800100" lvl="1" indent="-342900" algn="just">
              <a:buFont typeface="Arial" panose="020B0604020202020204" pitchFamily="34" charset="0"/>
              <a:buChar char="•"/>
            </a:pPr>
            <a:r>
              <a:rPr lang="en-US" sz="2400" dirty="0"/>
              <a:t>To achieve this we have used a </a:t>
            </a:r>
            <a:r>
              <a:rPr lang="en-US" sz="2400" b="1" dirty="0" smtClean="0"/>
              <a:t>CNN-LSTM-LSTM</a:t>
            </a:r>
            <a:r>
              <a:rPr lang="en-US" sz="2400" dirty="0" smtClean="0"/>
              <a:t> </a:t>
            </a:r>
            <a:r>
              <a:rPr lang="en-US" sz="2400" dirty="0"/>
              <a:t>algorithm on the </a:t>
            </a:r>
            <a:r>
              <a:rPr lang="en-US" sz="2400" dirty="0" smtClean="0"/>
              <a:t>dataset.</a:t>
            </a:r>
            <a:endParaRPr lang="en-GB"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410450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652" y="113157"/>
            <a:ext cx="296267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Fake Review Detection</a:t>
            </a:r>
            <a:endParaRPr lang="en-US" sz="20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247652" y="494616"/>
            <a:ext cx="1134734" cy="307777"/>
          </a:xfrm>
          <a:prstGeom prst="rect">
            <a:avLst/>
          </a:prstGeom>
          <a:noFill/>
        </p:spPr>
        <p:txBody>
          <a:bodyPr wrap="none" rtlCol="0">
            <a:spAutoFit/>
          </a:bodyPr>
          <a:lstStyle/>
          <a:p>
            <a:r>
              <a:rPr lang="en-US" sz="1400" b="1" dirty="0" smtClean="0">
                <a:solidFill>
                  <a:schemeClr val="bg1"/>
                </a:solidFill>
                <a:latin typeface="Arial" panose="020B0604020202020204" pitchFamily="34" charset="0"/>
                <a:cs typeface="Arial" panose="020B0604020202020204" pitchFamily="34" charset="0"/>
              </a:rPr>
              <a:t>Tools Used</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0" y="1399520"/>
            <a:ext cx="11822806" cy="5447645"/>
          </a:xfrm>
          <a:prstGeom prst="rect">
            <a:avLst/>
          </a:prstGeom>
        </p:spPr>
        <p:txBody>
          <a:bodyPr wrap="square">
            <a:spAutoFit/>
          </a:bodyPr>
          <a:lstStyle/>
          <a:p>
            <a:pPr marR="0" lvl="1" algn="just">
              <a:spcBef>
                <a:spcPts val="0"/>
              </a:spcBef>
              <a:spcAft>
                <a:spcPts val="0"/>
              </a:spcAft>
            </a:pPr>
            <a:r>
              <a:rPr lang="en-US" sz="3200" b="1" dirty="0" smtClean="0">
                <a:latin typeface="Arial" panose="020B0604020202020204" pitchFamily="34" charset="0"/>
                <a:ea typeface="Times New Roman" panose="02020603050405020304" pitchFamily="18" charset="0"/>
                <a:cs typeface="Arial" panose="020B0604020202020204" pitchFamily="34" charset="0"/>
              </a:rPr>
              <a:t>Tools Used</a:t>
            </a:r>
          </a:p>
          <a:p>
            <a:pPr marR="0" lvl="1" algn="just">
              <a:spcBef>
                <a:spcPts val="0"/>
              </a:spcBef>
              <a:spcAft>
                <a:spcPts val="0"/>
              </a:spcAft>
            </a:pPr>
            <a:endParaRPr lang="en-US" sz="2800" b="1" dirty="0" smtClean="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Arial" panose="020B0604020202020204" pitchFamily="34" charset="0"/>
              <a:buChar char="•"/>
            </a:pPr>
            <a:r>
              <a:rPr lang="en-US" sz="2400" dirty="0"/>
              <a:t>Language Used: Python</a:t>
            </a:r>
          </a:p>
          <a:p>
            <a:pPr marL="800100" lvl="1" indent="-342900" algn="just">
              <a:lnSpc>
                <a:spcPct val="150000"/>
              </a:lnSpc>
              <a:buFont typeface="Arial" panose="020B0604020202020204" pitchFamily="34" charset="0"/>
              <a:buChar char="•"/>
            </a:pPr>
            <a:r>
              <a:rPr lang="en-US" sz="2400" dirty="0"/>
              <a:t>Tool Used: Google </a:t>
            </a:r>
            <a:r>
              <a:rPr lang="en-US" sz="2400" dirty="0" err="1" smtClean="0"/>
              <a:t>Colab</a:t>
            </a:r>
            <a:r>
              <a:rPr lang="en-US" sz="2400" dirty="0" smtClean="0"/>
              <a:t> with TPU</a:t>
            </a:r>
          </a:p>
          <a:p>
            <a:pPr marL="800100" lvl="1" indent="-342900" algn="just">
              <a:lnSpc>
                <a:spcPct val="150000"/>
              </a:lnSpc>
              <a:buFont typeface="Arial" panose="020B0604020202020204" pitchFamily="34" charset="0"/>
              <a:buChar char="•"/>
            </a:pPr>
            <a:r>
              <a:rPr lang="en-US" sz="2400" dirty="0" smtClean="0"/>
              <a:t>Main Libraries Used</a:t>
            </a:r>
            <a:endParaRPr lang="en-US" sz="2400" dirty="0"/>
          </a:p>
          <a:p>
            <a:pPr marL="1257300" lvl="2" indent="-342900" algn="just">
              <a:lnSpc>
                <a:spcPct val="150000"/>
              </a:lnSpc>
              <a:buFont typeface="Arial" panose="020B0604020202020204" pitchFamily="34" charset="0"/>
              <a:buChar char="•"/>
            </a:pPr>
            <a:r>
              <a:rPr lang="en-US" sz="2400" dirty="0"/>
              <a:t>Pandas			</a:t>
            </a:r>
          </a:p>
          <a:p>
            <a:pPr marL="1257300" lvl="2" indent="-342900" algn="just">
              <a:lnSpc>
                <a:spcPct val="150000"/>
              </a:lnSpc>
              <a:buFont typeface="Arial" panose="020B0604020202020204" pitchFamily="34" charset="0"/>
              <a:buChar char="•"/>
            </a:pPr>
            <a:r>
              <a:rPr lang="en-US" sz="2400" dirty="0"/>
              <a:t>Keras</a:t>
            </a:r>
          </a:p>
          <a:p>
            <a:pPr marL="1257300" lvl="2" indent="-342900" algn="just">
              <a:lnSpc>
                <a:spcPct val="150000"/>
              </a:lnSpc>
              <a:buFont typeface="Arial" panose="020B0604020202020204" pitchFamily="34" charset="0"/>
              <a:buChar char="•"/>
            </a:pPr>
            <a:r>
              <a:rPr lang="en-US" sz="2400" dirty="0" smtClean="0"/>
              <a:t>NLTK</a:t>
            </a:r>
          </a:p>
          <a:p>
            <a:pPr marL="1257300" lvl="2" indent="-342900" algn="just">
              <a:lnSpc>
                <a:spcPct val="150000"/>
              </a:lnSpc>
              <a:buFont typeface="Arial" panose="020B0604020202020204" pitchFamily="34" charset="0"/>
              <a:buChar char="•"/>
            </a:pPr>
            <a:r>
              <a:rPr lang="en-US" sz="2400" dirty="0" err="1" smtClean="0"/>
              <a:t>SkLearn</a:t>
            </a:r>
            <a:endParaRPr lang="en-US" sz="2400" dirty="0" smtClean="0"/>
          </a:p>
          <a:p>
            <a:pPr lvl="1" algn="just">
              <a:lnSpc>
                <a:spcPct val="150000"/>
              </a:lnSpc>
              <a:buFont typeface="Wingdings" panose="05000000000000000000" pitchFamily="2" charset="2"/>
              <a:buChar char="§"/>
            </a:pPr>
            <a:endParaRPr lang="en-US" sz="2400" dirty="0"/>
          </a:p>
        </p:txBody>
      </p:sp>
      <p:sp>
        <p:nvSpPr>
          <p:cNvPr id="3" name="TextBox 2">
            <a:extLst>
              <a:ext uri="{FF2B5EF4-FFF2-40B4-BE49-F238E27FC236}">
                <a16:creationId xmlns="" xmlns:a16="http://schemas.microsoft.com/office/drawing/2014/main" id="{FA9F9FCF-F536-4BF2-B07C-2337C3EF170C}"/>
              </a:ext>
            </a:extLst>
          </p:cNvPr>
          <p:cNvSpPr txBox="1"/>
          <p:nvPr/>
        </p:nvSpPr>
        <p:spPr>
          <a:xfrm>
            <a:off x="6954592" y="6366712"/>
            <a:ext cx="5237408" cy="369332"/>
          </a:xfrm>
          <a:prstGeom prst="rect">
            <a:avLst/>
          </a:prstGeom>
          <a:noFill/>
        </p:spPr>
        <p:txBody>
          <a:bodyPr wrap="square" rtlCol="0" anchor="ctr">
            <a:spAutoFit/>
          </a:bodyPr>
          <a:lstStyle/>
          <a:p>
            <a:pPr algn="r"/>
            <a:r>
              <a:rPr lang="en-GB" b="1" dirty="0"/>
              <a:t>“Any work is easier said than done.”</a:t>
            </a:r>
            <a:endParaRPr lang="en-IN" b="1" dirty="0"/>
          </a:p>
        </p:txBody>
      </p:sp>
    </p:spTree>
    <p:extLst>
      <p:ext uri="{BB962C8B-B14F-4D97-AF65-F5344CB8AC3E}">
        <p14:creationId xmlns:p14="http://schemas.microsoft.com/office/powerpoint/2010/main" val="228092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3628</Words>
  <Application>Microsoft Office PowerPoint</Application>
  <PresentationFormat>Custom</PresentationFormat>
  <Paragraphs>540</Paragraphs>
  <Slides>43</Slides>
  <Notes>15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Unisys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Choudhuri, Rahul Deb</dc:creator>
  <cp:lastModifiedBy>MANOHAR</cp:lastModifiedBy>
  <cp:revision>152</cp:revision>
  <dcterms:created xsi:type="dcterms:W3CDTF">2019-03-22T05:45:12Z</dcterms:created>
  <dcterms:modified xsi:type="dcterms:W3CDTF">2021-04-17T09:44:31Z</dcterms:modified>
</cp:coreProperties>
</file>